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Neue Montreal Medium" charset="1" panose="00000400000000000000"/>
      <p:regular r:id="rId20"/>
    </p:embeddedFont>
    <p:embeddedFont>
      <p:font typeface="Telegraf Bold" charset="1" panose="00000800000000000000"/>
      <p:regular r:id="rId21"/>
    </p:embeddedFont>
    <p:embeddedFont>
      <p:font typeface="Neue Montreal Bold" charset="1" panose="00000400000000000000"/>
      <p:regular r:id="rId22"/>
    </p:embeddedFont>
    <p:embeddedFont>
      <p:font typeface="Neue Montreal" charset="1" panose="000004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svg" Type="http://schemas.openxmlformats.org/officeDocument/2006/relationships/image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0.jpeg" Type="http://schemas.openxmlformats.org/officeDocument/2006/relationships/image"/><Relationship Id="rId7" Target="../media/image51.png" Type="http://schemas.openxmlformats.org/officeDocument/2006/relationships/image"/><Relationship Id="rId8" Target="../media/image52.sv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svg" Type="http://schemas.openxmlformats.org/officeDocument/2006/relationships/image"/><Relationship Id="rId11" Target="../media/image38.png" Type="http://schemas.openxmlformats.org/officeDocument/2006/relationships/image"/><Relationship Id="rId12" Target="../media/image39.svg" Type="http://schemas.openxmlformats.org/officeDocument/2006/relationships/image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57.jpeg" Type="http://schemas.openxmlformats.org/officeDocument/2006/relationships/image"/><Relationship Id="rId5" Target="../media/image58.png" Type="http://schemas.openxmlformats.org/officeDocument/2006/relationships/image"/><Relationship Id="rId6" Target="../media/image59.svg" Type="http://schemas.openxmlformats.org/officeDocument/2006/relationships/image"/><Relationship Id="rId7" Target="../media/image60.png" Type="http://schemas.openxmlformats.org/officeDocument/2006/relationships/image"/><Relationship Id="rId8" Target="../media/image61.svg" Type="http://schemas.openxmlformats.org/officeDocument/2006/relationships/image"/><Relationship Id="rId9" Target="../media/image6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2.svg" Type="http://schemas.openxmlformats.org/officeDocument/2006/relationships/image"/><Relationship Id="rId2" Target="../media/image64.png" Type="http://schemas.openxmlformats.org/officeDocument/2006/relationships/image"/><Relationship Id="rId3" Target="../media/image65.svg" Type="http://schemas.openxmlformats.org/officeDocument/2006/relationships/image"/><Relationship Id="rId4" Target="../media/image66.png" Type="http://schemas.openxmlformats.org/officeDocument/2006/relationships/image"/><Relationship Id="rId5" Target="../media/image67.svg" Type="http://schemas.openxmlformats.org/officeDocument/2006/relationships/image"/><Relationship Id="rId6" Target="../media/image68.png" Type="http://schemas.openxmlformats.org/officeDocument/2006/relationships/image"/><Relationship Id="rId7" Target="../media/image69.svg" Type="http://schemas.openxmlformats.org/officeDocument/2006/relationships/image"/><Relationship Id="rId8" Target="../media/image70.png" Type="http://schemas.openxmlformats.org/officeDocument/2006/relationships/image"/><Relationship Id="rId9" Target="../media/image7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3.png" Type="http://schemas.openxmlformats.org/officeDocument/2006/relationships/image"/><Relationship Id="rId5" Target="../media/image74.svg" Type="http://schemas.openxmlformats.org/officeDocument/2006/relationships/image"/><Relationship Id="rId6" Target="../media/image75.png" Type="http://schemas.openxmlformats.org/officeDocument/2006/relationships/image"/><Relationship Id="rId7" Target="../media/image76.svg" Type="http://schemas.openxmlformats.org/officeDocument/2006/relationships/image"/><Relationship Id="rId8" Target="../media/image77.png" Type="http://schemas.openxmlformats.org/officeDocument/2006/relationships/image"/><Relationship Id="rId9" Target="../media/image7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3.png" Type="http://schemas.openxmlformats.org/officeDocument/2006/relationships/image"/><Relationship Id="rId7" Target="../media/image74.svg" Type="http://schemas.openxmlformats.org/officeDocument/2006/relationships/image"/><Relationship Id="rId8" Target="../media/image75.png" Type="http://schemas.openxmlformats.org/officeDocument/2006/relationships/image"/><Relationship Id="rId9" Target="../media/image7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11" Target="../media/image17.png" Type="http://schemas.openxmlformats.org/officeDocument/2006/relationships/image"/><Relationship Id="rId12" Target="../media/image18.svg" Type="http://schemas.openxmlformats.org/officeDocument/2006/relationships/image"/><Relationship Id="rId13" Target="../media/image25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2.pn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40.jpeg" Type="http://schemas.openxmlformats.org/officeDocument/2006/relationships/image"/><Relationship Id="rId9" Target="../media/image4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43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8597419"/>
            <a:ext cx="18288000" cy="1689581"/>
            <a:chOff x="0" y="0"/>
            <a:chExt cx="4816593" cy="4449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444993"/>
            </a:xfrm>
            <a:custGeom>
              <a:avLst/>
              <a:gdLst/>
              <a:ahLst/>
              <a:cxnLst/>
              <a:rect r="r" b="b" t="t" l="l"/>
              <a:pathLst>
                <a:path h="44499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44993"/>
                  </a:lnTo>
                  <a:lnTo>
                    <a:pt x="0" y="44499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4816593" cy="5211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8486518"/>
            <a:ext cx="18288000" cy="110901"/>
            <a:chOff x="0" y="0"/>
            <a:chExt cx="4816593" cy="2920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29208"/>
            </a:xfrm>
            <a:custGeom>
              <a:avLst/>
              <a:gdLst/>
              <a:ahLst/>
              <a:cxnLst/>
              <a:rect r="r" b="b" t="t" l="l"/>
              <a:pathLst>
                <a:path h="2920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9208"/>
                  </a:lnTo>
                  <a:lnTo>
                    <a:pt x="0" y="29208"/>
                  </a:lnTo>
                  <a:close/>
                </a:path>
              </a:pathLst>
            </a:custGeom>
            <a:solidFill>
              <a:srgbClr val="496AF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4816593" cy="105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3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28700" y="1028700"/>
            <a:ext cx="641214" cy="667062"/>
          </a:xfrm>
          <a:custGeom>
            <a:avLst/>
            <a:gdLst/>
            <a:ahLst/>
            <a:cxnLst/>
            <a:rect r="r" b="b" t="t" l="l"/>
            <a:pathLst>
              <a:path h="667062" w="641214">
                <a:moveTo>
                  <a:pt x="0" y="0"/>
                </a:moveTo>
                <a:lnTo>
                  <a:pt x="641214" y="0"/>
                </a:lnTo>
                <a:lnTo>
                  <a:pt x="641214" y="667062"/>
                </a:lnTo>
                <a:lnTo>
                  <a:pt x="0" y="667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0">
            <a:off x="16818726" y="1141944"/>
            <a:ext cx="440574" cy="440574"/>
          </a:xfrm>
          <a:custGeom>
            <a:avLst/>
            <a:gdLst/>
            <a:ahLst/>
            <a:cxnLst/>
            <a:rect r="r" b="b" t="t" l="l"/>
            <a:pathLst>
              <a:path h="440574" w="440574">
                <a:moveTo>
                  <a:pt x="0" y="440574"/>
                </a:moveTo>
                <a:lnTo>
                  <a:pt x="440574" y="440574"/>
                </a:lnTo>
                <a:lnTo>
                  <a:pt x="440574" y="0"/>
                </a:lnTo>
                <a:lnTo>
                  <a:pt x="0" y="0"/>
                </a:lnTo>
                <a:lnTo>
                  <a:pt x="0" y="44057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9042159"/>
            <a:ext cx="1817640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599" spc="-25" b="true">
                <a:solidFill>
                  <a:srgbClr val="292929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Piero Valdes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55811" y="1157444"/>
            <a:ext cx="3557742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19"/>
              </a:lnSpc>
            </a:pPr>
            <a:r>
              <a:rPr lang="en-US" b="true" sz="2599" spc="-25">
                <a:solidFill>
                  <a:srgbClr val="292929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Capstone_002D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40923" y="9042159"/>
            <a:ext cx="2318836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599" spc="-25" b="true">
                <a:solidFill>
                  <a:srgbClr val="292929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Valentin Cabrera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28700" y="5045887"/>
            <a:ext cx="12677639" cy="2494548"/>
            <a:chOff x="0" y="0"/>
            <a:chExt cx="3842093" cy="75599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842093" cy="755999"/>
            </a:xfrm>
            <a:custGeom>
              <a:avLst/>
              <a:gdLst/>
              <a:ahLst/>
              <a:cxnLst/>
              <a:rect r="r" b="b" t="t" l="l"/>
              <a:pathLst>
                <a:path h="755999" w="3842093">
                  <a:moveTo>
                    <a:pt x="0" y="0"/>
                  </a:moveTo>
                  <a:lnTo>
                    <a:pt x="3842093" y="0"/>
                  </a:lnTo>
                  <a:lnTo>
                    <a:pt x="3842093" y="755999"/>
                  </a:lnTo>
                  <a:lnTo>
                    <a:pt x="0" y="755999"/>
                  </a:lnTo>
                  <a:close/>
                </a:path>
              </a:pathLst>
            </a:custGeom>
            <a:solidFill>
              <a:srgbClr val="E6E51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76200"/>
              <a:ext cx="3842093" cy="8321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3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423292" y="5226862"/>
            <a:ext cx="11888456" cy="2352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50"/>
              </a:lnSpc>
            </a:pPr>
            <a:r>
              <a:rPr lang="en-US" b="true" sz="9500" spc="-570">
                <a:solidFill>
                  <a:srgbClr val="292929"/>
                </a:solidFill>
                <a:latin typeface="Telegraf Bold"/>
                <a:ea typeface="Telegraf Bold"/>
                <a:cs typeface="Telegraf Bold"/>
                <a:sym typeface="Telegraf Bold"/>
              </a:rPr>
              <a:t>Sistema de Reservas y Memorias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3141952" y="4697125"/>
            <a:ext cx="863004" cy="1269123"/>
          </a:xfrm>
          <a:custGeom>
            <a:avLst/>
            <a:gdLst/>
            <a:ahLst/>
            <a:cxnLst/>
            <a:rect r="r" b="b" t="t" l="l"/>
            <a:pathLst>
              <a:path h="1269123" w="863004">
                <a:moveTo>
                  <a:pt x="0" y="0"/>
                </a:moveTo>
                <a:lnTo>
                  <a:pt x="863003" y="0"/>
                </a:lnTo>
                <a:lnTo>
                  <a:pt x="863003" y="1269122"/>
                </a:lnTo>
                <a:lnTo>
                  <a:pt x="0" y="12691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453225">
            <a:off x="579210" y="6778655"/>
            <a:ext cx="704336" cy="1046986"/>
          </a:xfrm>
          <a:custGeom>
            <a:avLst/>
            <a:gdLst/>
            <a:ahLst/>
            <a:cxnLst/>
            <a:rect r="r" b="b" t="t" l="l"/>
            <a:pathLst>
              <a:path h="1046986" w="704336">
                <a:moveTo>
                  <a:pt x="0" y="0"/>
                </a:moveTo>
                <a:lnTo>
                  <a:pt x="704336" y="0"/>
                </a:lnTo>
                <a:lnTo>
                  <a:pt x="704336" y="1046986"/>
                </a:lnTo>
                <a:lnTo>
                  <a:pt x="0" y="10469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7950408" y="9053513"/>
            <a:ext cx="2039919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599" spc="-25" b="true">
                <a:solidFill>
                  <a:srgbClr val="292929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Enzo Sabattini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20568" y="5313460"/>
            <a:ext cx="8164129" cy="6946703"/>
            <a:chOff x="0" y="0"/>
            <a:chExt cx="2150223" cy="18295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50223" cy="1829584"/>
            </a:xfrm>
            <a:custGeom>
              <a:avLst/>
              <a:gdLst/>
              <a:ahLst/>
              <a:cxnLst/>
              <a:rect r="r" b="b" t="t" l="l"/>
              <a:pathLst>
                <a:path h="1829584" w="2150223">
                  <a:moveTo>
                    <a:pt x="94828" y="0"/>
                  </a:moveTo>
                  <a:lnTo>
                    <a:pt x="2055395" y="0"/>
                  </a:lnTo>
                  <a:cubicBezTo>
                    <a:pt x="2107767" y="0"/>
                    <a:pt x="2150223" y="42456"/>
                    <a:pt x="2150223" y="94828"/>
                  </a:cubicBezTo>
                  <a:lnTo>
                    <a:pt x="2150223" y="1734756"/>
                  </a:lnTo>
                  <a:cubicBezTo>
                    <a:pt x="2150223" y="1759906"/>
                    <a:pt x="2140232" y="1784026"/>
                    <a:pt x="2122449" y="1801810"/>
                  </a:cubicBezTo>
                  <a:cubicBezTo>
                    <a:pt x="2104665" y="1819594"/>
                    <a:pt x="2080545" y="1829584"/>
                    <a:pt x="2055395" y="1829584"/>
                  </a:cubicBezTo>
                  <a:lnTo>
                    <a:pt x="94828" y="1829584"/>
                  </a:lnTo>
                  <a:cubicBezTo>
                    <a:pt x="69678" y="1829584"/>
                    <a:pt x="45558" y="1819594"/>
                    <a:pt x="27775" y="1801810"/>
                  </a:cubicBezTo>
                  <a:cubicBezTo>
                    <a:pt x="9991" y="1784026"/>
                    <a:pt x="0" y="1759906"/>
                    <a:pt x="0" y="1734756"/>
                  </a:cubicBezTo>
                  <a:lnTo>
                    <a:pt x="0" y="94828"/>
                  </a:lnTo>
                  <a:cubicBezTo>
                    <a:pt x="0" y="69678"/>
                    <a:pt x="9991" y="45558"/>
                    <a:pt x="27775" y="27775"/>
                  </a:cubicBezTo>
                  <a:cubicBezTo>
                    <a:pt x="45558" y="9991"/>
                    <a:pt x="69678" y="0"/>
                    <a:pt x="94828" y="0"/>
                  </a:cubicBezTo>
                  <a:close/>
                </a:path>
              </a:pathLst>
            </a:custGeom>
            <a:solidFill>
              <a:srgbClr val="496AF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2150223" cy="1905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63471" y="7031769"/>
            <a:ext cx="5791852" cy="0"/>
          </a:xfrm>
          <a:prstGeom prst="line">
            <a:avLst/>
          </a:prstGeom>
          <a:ln cap="flat" w="9525">
            <a:solidFill>
              <a:srgbClr val="FFFBF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863471" y="8060469"/>
            <a:ext cx="5791852" cy="0"/>
          </a:xfrm>
          <a:prstGeom prst="line">
            <a:avLst/>
          </a:prstGeom>
          <a:ln cap="flat" w="9525">
            <a:solidFill>
              <a:srgbClr val="FFFBF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863471" y="9089168"/>
            <a:ext cx="5791852" cy="0"/>
          </a:xfrm>
          <a:prstGeom prst="line">
            <a:avLst/>
          </a:prstGeom>
          <a:ln cap="flat" w="9525">
            <a:solidFill>
              <a:srgbClr val="FFFBF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5400000">
            <a:off x="775707" y="6432717"/>
            <a:ext cx="388979" cy="213452"/>
          </a:xfrm>
          <a:custGeom>
            <a:avLst/>
            <a:gdLst/>
            <a:ahLst/>
            <a:cxnLst/>
            <a:rect r="r" b="b" t="t" l="l"/>
            <a:pathLst>
              <a:path h="213452" w="388979">
                <a:moveTo>
                  <a:pt x="0" y="0"/>
                </a:moveTo>
                <a:lnTo>
                  <a:pt x="388979" y="0"/>
                </a:lnTo>
                <a:lnTo>
                  <a:pt x="388979" y="213452"/>
                </a:lnTo>
                <a:lnTo>
                  <a:pt x="0" y="213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775707" y="7458443"/>
            <a:ext cx="388979" cy="213452"/>
          </a:xfrm>
          <a:custGeom>
            <a:avLst/>
            <a:gdLst/>
            <a:ahLst/>
            <a:cxnLst/>
            <a:rect r="r" b="b" t="t" l="l"/>
            <a:pathLst>
              <a:path h="213452" w="388979">
                <a:moveTo>
                  <a:pt x="0" y="0"/>
                </a:moveTo>
                <a:lnTo>
                  <a:pt x="388979" y="0"/>
                </a:lnTo>
                <a:lnTo>
                  <a:pt x="388979" y="213452"/>
                </a:lnTo>
                <a:lnTo>
                  <a:pt x="0" y="213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775707" y="8485597"/>
            <a:ext cx="388979" cy="213452"/>
          </a:xfrm>
          <a:custGeom>
            <a:avLst/>
            <a:gdLst/>
            <a:ahLst/>
            <a:cxnLst/>
            <a:rect r="r" b="b" t="t" l="l"/>
            <a:pathLst>
              <a:path h="213452" w="388979">
                <a:moveTo>
                  <a:pt x="0" y="0"/>
                </a:moveTo>
                <a:lnTo>
                  <a:pt x="388979" y="0"/>
                </a:lnTo>
                <a:lnTo>
                  <a:pt x="388979" y="213452"/>
                </a:lnTo>
                <a:lnTo>
                  <a:pt x="0" y="213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726068" y="0"/>
            <a:ext cx="9258300" cy="9258300"/>
          </a:xfrm>
          <a:custGeom>
            <a:avLst/>
            <a:gdLst/>
            <a:ahLst/>
            <a:cxnLst/>
            <a:rect r="r" b="b" t="t" l="l"/>
            <a:pathLst>
              <a:path h="9258300" w="9258300">
                <a:moveTo>
                  <a:pt x="0" y="0"/>
                </a:moveTo>
                <a:lnTo>
                  <a:pt x="9258300" y="0"/>
                </a:lnTo>
                <a:lnTo>
                  <a:pt x="925830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76923" y="2039957"/>
            <a:ext cx="8808179" cy="1333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9999" spc="-599" b="true">
                <a:solidFill>
                  <a:srgbClr val="292929"/>
                </a:solidFill>
                <a:latin typeface="Telegraf Bold"/>
                <a:ea typeface="Telegraf Bold"/>
                <a:cs typeface="Telegraf Bold"/>
                <a:sym typeface="Telegraf Bold"/>
              </a:rPr>
              <a:t>Factibilidad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726068" y="2702220"/>
            <a:ext cx="7533232" cy="3853860"/>
            <a:chOff x="0" y="0"/>
            <a:chExt cx="1167095" cy="59706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67095" cy="597064"/>
            </a:xfrm>
            <a:custGeom>
              <a:avLst/>
              <a:gdLst/>
              <a:ahLst/>
              <a:cxnLst/>
              <a:rect r="r" b="b" t="t" l="l"/>
              <a:pathLst>
                <a:path h="597064" w="1167095">
                  <a:moveTo>
                    <a:pt x="102770" y="0"/>
                  </a:moveTo>
                  <a:lnTo>
                    <a:pt x="1064324" y="0"/>
                  </a:lnTo>
                  <a:cubicBezTo>
                    <a:pt x="1121083" y="0"/>
                    <a:pt x="1167095" y="46012"/>
                    <a:pt x="1167095" y="102770"/>
                  </a:cubicBezTo>
                  <a:lnTo>
                    <a:pt x="1167095" y="494294"/>
                  </a:lnTo>
                  <a:cubicBezTo>
                    <a:pt x="1167095" y="551052"/>
                    <a:pt x="1121083" y="597064"/>
                    <a:pt x="1064324" y="597064"/>
                  </a:cubicBezTo>
                  <a:lnTo>
                    <a:pt x="102770" y="597064"/>
                  </a:lnTo>
                  <a:cubicBezTo>
                    <a:pt x="46012" y="597064"/>
                    <a:pt x="0" y="551052"/>
                    <a:pt x="0" y="494294"/>
                  </a:cubicBezTo>
                  <a:lnTo>
                    <a:pt x="0" y="102770"/>
                  </a:lnTo>
                  <a:cubicBezTo>
                    <a:pt x="0" y="46012"/>
                    <a:pt x="46012" y="0"/>
                    <a:pt x="10277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5116" r="0" b="-15116"/>
              </a:stretch>
            </a:blipFill>
            <a:ln w="47625" cap="rnd">
              <a:solidFill>
                <a:srgbClr val="292929"/>
              </a:solidFill>
              <a:prstDash val="solid"/>
              <a:round/>
            </a:ln>
          </p:spPr>
        </p:sp>
      </p:grpSp>
      <p:sp>
        <p:nvSpPr>
          <p:cNvPr name="Freeform 15" id="15"/>
          <p:cNvSpPr/>
          <p:nvPr/>
        </p:nvSpPr>
        <p:spPr>
          <a:xfrm flipH="false" flipV="false" rot="-2953645">
            <a:off x="17169637" y="-440568"/>
            <a:ext cx="1733296" cy="1650965"/>
          </a:xfrm>
          <a:custGeom>
            <a:avLst/>
            <a:gdLst/>
            <a:ahLst/>
            <a:cxnLst/>
            <a:rect r="r" b="b" t="t" l="l"/>
            <a:pathLst>
              <a:path h="1650965" w="1733296">
                <a:moveTo>
                  <a:pt x="0" y="0"/>
                </a:moveTo>
                <a:lnTo>
                  <a:pt x="1733297" y="0"/>
                </a:lnTo>
                <a:lnTo>
                  <a:pt x="1733297" y="1650965"/>
                </a:lnTo>
                <a:lnTo>
                  <a:pt x="0" y="16509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6300804">
            <a:off x="-814376" y="3040253"/>
            <a:ext cx="1771654" cy="1164863"/>
          </a:xfrm>
          <a:custGeom>
            <a:avLst/>
            <a:gdLst/>
            <a:ahLst/>
            <a:cxnLst/>
            <a:rect r="r" b="b" t="t" l="l"/>
            <a:pathLst>
              <a:path h="1164863" w="1771654">
                <a:moveTo>
                  <a:pt x="0" y="0"/>
                </a:moveTo>
                <a:lnTo>
                  <a:pt x="1771654" y="0"/>
                </a:lnTo>
                <a:lnTo>
                  <a:pt x="1771654" y="1164863"/>
                </a:lnTo>
                <a:lnTo>
                  <a:pt x="0" y="11648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231282" y="6344181"/>
            <a:ext cx="5424041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999" spc="-29" b="true">
                <a:solidFill>
                  <a:srgbClr val="FFFBF7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Tiempo del semestre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31282" y="7369907"/>
            <a:ext cx="5086908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999" spc="-29" b="true">
                <a:solidFill>
                  <a:srgbClr val="FFFBF7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Alcance del proyecto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31282" y="8398606"/>
            <a:ext cx="5086908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999" spc="-29" b="true">
                <a:solidFill>
                  <a:srgbClr val="FFFBF7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Otras asignaturas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63471" y="5591706"/>
            <a:ext cx="5424041" cy="501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9"/>
              </a:lnSpc>
            </a:pPr>
            <a:r>
              <a:rPr lang="en-US" sz="3499" spc="-34" b="true">
                <a:solidFill>
                  <a:srgbClr val="FFFBF7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Factores a tener en cuenta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149412">
            <a:off x="10723671" y="-1395098"/>
            <a:ext cx="10934535" cy="11792146"/>
          </a:xfrm>
          <a:custGeom>
            <a:avLst/>
            <a:gdLst/>
            <a:ahLst/>
            <a:cxnLst/>
            <a:rect r="r" b="b" t="t" l="l"/>
            <a:pathLst>
              <a:path h="11792146" w="10934535">
                <a:moveTo>
                  <a:pt x="0" y="0"/>
                </a:moveTo>
                <a:lnTo>
                  <a:pt x="10934535" y="0"/>
                </a:lnTo>
                <a:lnTo>
                  <a:pt x="10934535" y="11792146"/>
                </a:lnTo>
                <a:lnTo>
                  <a:pt x="0" y="11792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099182" y="1563441"/>
            <a:ext cx="7160118" cy="7160118"/>
            <a:chOff x="0" y="0"/>
            <a:chExt cx="14840029" cy="148400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496AF1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16369" t="0" r="-16369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3132394">
            <a:off x="16038916" y="81783"/>
            <a:ext cx="2686836" cy="1286323"/>
          </a:xfrm>
          <a:custGeom>
            <a:avLst/>
            <a:gdLst/>
            <a:ahLst/>
            <a:cxnLst/>
            <a:rect r="r" b="b" t="t" l="l"/>
            <a:pathLst>
              <a:path h="1286323" w="2686836">
                <a:moveTo>
                  <a:pt x="0" y="0"/>
                </a:moveTo>
                <a:lnTo>
                  <a:pt x="2686836" y="0"/>
                </a:lnTo>
                <a:lnTo>
                  <a:pt x="2686836" y="1286323"/>
                </a:lnTo>
                <a:lnTo>
                  <a:pt x="0" y="12863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978210" y="7612132"/>
            <a:ext cx="821953" cy="723319"/>
          </a:xfrm>
          <a:custGeom>
            <a:avLst/>
            <a:gdLst/>
            <a:ahLst/>
            <a:cxnLst/>
            <a:rect r="r" b="b" t="t" l="l"/>
            <a:pathLst>
              <a:path h="723319" w="821953">
                <a:moveTo>
                  <a:pt x="0" y="0"/>
                </a:moveTo>
                <a:lnTo>
                  <a:pt x="821953" y="0"/>
                </a:lnTo>
                <a:lnTo>
                  <a:pt x="821953" y="723319"/>
                </a:lnTo>
                <a:lnTo>
                  <a:pt x="0" y="7233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600780">
            <a:off x="17111785" y="8767839"/>
            <a:ext cx="1330779" cy="1714118"/>
          </a:xfrm>
          <a:custGeom>
            <a:avLst/>
            <a:gdLst/>
            <a:ahLst/>
            <a:cxnLst/>
            <a:rect r="r" b="b" t="t" l="l"/>
            <a:pathLst>
              <a:path h="1714118" w="1330779">
                <a:moveTo>
                  <a:pt x="0" y="0"/>
                </a:moveTo>
                <a:lnTo>
                  <a:pt x="1330779" y="0"/>
                </a:lnTo>
                <a:lnTo>
                  <a:pt x="1330779" y="1714119"/>
                </a:lnTo>
                <a:lnTo>
                  <a:pt x="0" y="17141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95240" y="4720050"/>
            <a:ext cx="9216871" cy="160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7"/>
              </a:lnSpc>
            </a:pPr>
            <a:r>
              <a:rPr lang="en-US" sz="12007" spc="-720" b="true">
                <a:solidFill>
                  <a:srgbClr val="292929"/>
                </a:solidFill>
                <a:latin typeface="Telegraf Bold"/>
                <a:ea typeface="Telegraf Bold"/>
                <a:cs typeface="Telegraf Bold"/>
                <a:sym typeface="Telegraf Bold"/>
              </a:rPr>
              <a:t>Conclusiones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6867829">
            <a:off x="-296288" y="-340167"/>
            <a:ext cx="1583058" cy="1125950"/>
          </a:xfrm>
          <a:custGeom>
            <a:avLst/>
            <a:gdLst/>
            <a:ahLst/>
            <a:cxnLst/>
            <a:rect r="r" b="b" t="t" l="l"/>
            <a:pathLst>
              <a:path h="1125950" w="1583058">
                <a:moveTo>
                  <a:pt x="0" y="0"/>
                </a:moveTo>
                <a:lnTo>
                  <a:pt x="1583057" y="0"/>
                </a:lnTo>
                <a:lnTo>
                  <a:pt x="1583057" y="1125950"/>
                </a:lnTo>
                <a:lnTo>
                  <a:pt x="0" y="11259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82108" y="1772856"/>
            <a:ext cx="9761513" cy="7669359"/>
            <a:chOff x="0" y="0"/>
            <a:chExt cx="3053398" cy="23989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53398" cy="2398973"/>
            </a:xfrm>
            <a:custGeom>
              <a:avLst/>
              <a:gdLst/>
              <a:ahLst/>
              <a:cxnLst/>
              <a:rect r="r" b="b" t="t" l="l"/>
              <a:pathLst>
                <a:path h="2398973" w="3053398">
                  <a:moveTo>
                    <a:pt x="47586" y="0"/>
                  </a:moveTo>
                  <a:lnTo>
                    <a:pt x="3005811" y="0"/>
                  </a:lnTo>
                  <a:cubicBezTo>
                    <a:pt x="3018432" y="0"/>
                    <a:pt x="3030536" y="5014"/>
                    <a:pt x="3039460" y="13938"/>
                  </a:cubicBezTo>
                  <a:cubicBezTo>
                    <a:pt x="3048384" y="22862"/>
                    <a:pt x="3053398" y="34966"/>
                    <a:pt x="3053398" y="47586"/>
                  </a:cubicBezTo>
                  <a:lnTo>
                    <a:pt x="3053398" y="2351386"/>
                  </a:lnTo>
                  <a:cubicBezTo>
                    <a:pt x="3053398" y="2377668"/>
                    <a:pt x="3032093" y="2398973"/>
                    <a:pt x="3005811" y="2398973"/>
                  </a:cubicBezTo>
                  <a:lnTo>
                    <a:pt x="47586" y="2398973"/>
                  </a:lnTo>
                  <a:cubicBezTo>
                    <a:pt x="34966" y="2398973"/>
                    <a:pt x="22862" y="2393959"/>
                    <a:pt x="13938" y="2385035"/>
                  </a:cubicBezTo>
                  <a:cubicBezTo>
                    <a:pt x="5014" y="2376111"/>
                    <a:pt x="0" y="2364007"/>
                    <a:pt x="0" y="2351386"/>
                  </a:cubicBezTo>
                  <a:lnTo>
                    <a:pt x="0" y="47586"/>
                  </a:lnTo>
                  <a:cubicBezTo>
                    <a:pt x="0" y="34966"/>
                    <a:pt x="5014" y="22862"/>
                    <a:pt x="13938" y="13938"/>
                  </a:cubicBezTo>
                  <a:cubicBezTo>
                    <a:pt x="22862" y="5014"/>
                    <a:pt x="34966" y="0"/>
                    <a:pt x="4758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292929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3053398" cy="2475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true" rot="0">
            <a:off x="7288695" y="-166835"/>
            <a:ext cx="1495442" cy="834332"/>
          </a:xfrm>
          <a:custGeom>
            <a:avLst/>
            <a:gdLst/>
            <a:ahLst/>
            <a:cxnLst/>
            <a:rect r="r" b="b" t="t" l="l"/>
            <a:pathLst>
              <a:path h="834332" w="1495442">
                <a:moveTo>
                  <a:pt x="0" y="834332"/>
                </a:moveTo>
                <a:lnTo>
                  <a:pt x="1495442" y="834332"/>
                </a:lnTo>
                <a:lnTo>
                  <a:pt x="1495442" y="0"/>
                </a:lnTo>
                <a:lnTo>
                  <a:pt x="0" y="0"/>
                </a:lnTo>
                <a:lnTo>
                  <a:pt x="0" y="83433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376590">
            <a:off x="-614689" y="9174202"/>
            <a:ext cx="1697556" cy="1362289"/>
          </a:xfrm>
          <a:custGeom>
            <a:avLst/>
            <a:gdLst/>
            <a:ahLst/>
            <a:cxnLst/>
            <a:rect r="r" b="b" t="t" l="l"/>
            <a:pathLst>
              <a:path h="1362289" w="1697556">
                <a:moveTo>
                  <a:pt x="0" y="0"/>
                </a:moveTo>
                <a:lnTo>
                  <a:pt x="1697556" y="0"/>
                </a:lnTo>
                <a:lnTo>
                  <a:pt x="1697556" y="1362289"/>
                </a:lnTo>
                <a:lnTo>
                  <a:pt x="0" y="13622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785155">
            <a:off x="17661623" y="3730755"/>
            <a:ext cx="939990" cy="1110225"/>
          </a:xfrm>
          <a:custGeom>
            <a:avLst/>
            <a:gdLst/>
            <a:ahLst/>
            <a:cxnLst/>
            <a:rect r="r" b="b" t="t" l="l"/>
            <a:pathLst>
              <a:path h="1110225" w="939990">
                <a:moveTo>
                  <a:pt x="0" y="0"/>
                </a:moveTo>
                <a:lnTo>
                  <a:pt x="939991" y="0"/>
                </a:lnTo>
                <a:lnTo>
                  <a:pt x="939991" y="1110225"/>
                </a:lnTo>
                <a:lnTo>
                  <a:pt x="0" y="11102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061339" y="2212812"/>
            <a:ext cx="3887141" cy="3687925"/>
          </a:xfrm>
          <a:custGeom>
            <a:avLst/>
            <a:gdLst/>
            <a:ahLst/>
            <a:cxnLst/>
            <a:rect r="r" b="b" t="t" l="l"/>
            <a:pathLst>
              <a:path h="3687925" w="3887141">
                <a:moveTo>
                  <a:pt x="0" y="0"/>
                </a:moveTo>
                <a:lnTo>
                  <a:pt x="3887142" y="0"/>
                </a:lnTo>
                <a:lnTo>
                  <a:pt x="3887142" y="3687925"/>
                </a:lnTo>
                <a:lnTo>
                  <a:pt x="0" y="36879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399854" y="4960544"/>
            <a:ext cx="4204138" cy="4114800"/>
          </a:xfrm>
          <a:custGeom>
            <a:avLst/>
            <a:gdLst/>
            <a:ahLst/>
            <a:cxnLst/>
            <a:rect r="r" b="b" t="t" l="l"/>
            <a:pathLst>
              <a:path h="4114800" w="4204138">
                <a:moveTo>
                  <a:pt x="0" y="0"/>
                </a:moveTo>
                <a:lnTo>
                  <a:pt x="4204138" y="0"/>
                </a:lnTo>
                <a:lnTo>
                  <a:pt x="42041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283090" y="6595033"/>
            <a:ext cx="1721820" cy="422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b="true" sz="2399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YEAR 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1414" y="4567238"/>
            <a:ext cx="5319784" cy="1333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9999" spc="-599" b="true">
                <a:solidFill>
                  <a:srgbClr val="292929"/>
                </a:solidFill>
                <a:latin typeface="Telegraf Bold"/>
                <a:ea typeface="Telegraf Bold"/>
                <a:cs typeface="Telegraf Bold"/>
                <a:sym typeface="Telegraf Bold"/>
              </a:rPr>
              <a:t>Reflexion</a:t>
            </a:r>
          </a:p>
        </p:txBody>
      </p:sp>
      <p:sp>
        <p:nvSpPr>
          <p:cNvPr name="AutoShape 12" id="12"/>
          <p:cNvSpPr/>
          <p:nvPr/>
        </p:nvSpPr>
        <p:spPr>
          <a:xfrm flipV="true">
            <a:off x="7533130" y="2004469"/>
            <a:ext cx="9465152" cy="7253303"/>
          </a:xfrm>
          <a:prstGeom prst="line">
            <a:avLst/>
          </a:prstGeom>
          <a:ln cap="flat" w="38100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43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88086">
            <a:off x="4080542" y="2689805"/>
            <a:ext cx="9875577" cy="2494548"/>
            <a:chOff x="0" y="0"/>
            <a:chExt cx="2992898" cy="75599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92898" cy="755999"/>
            </a:xfrm>
            <a:custGeom>
              <a:avLst/>
              <a:gdLst/>
              <a:ahLst/>
              <a:cxnLst/>
              <a:rect r="r" b="b" t="t" l="l"/>
              <a:pathLst>
                <a:path h="755999" w="2992898">
                  <a:moveTo>
                    <a:pt x="0" y="0"/>
                  </a:moveTo>
                  <a:lnTo>
                    <a:pt x="2992898" y="0"/>
                  </a:lnTo>
                  <a:lnTo>
                    <a:pt x="2992898" y="755999"/>
                  </a:lnTo>
                  <a:lnTo>
                    <a:pt x="0" y="755999"/>
                  </a:lnTo>
                  <a:close/>
                </a:path>
              </a:pathLst>
            </a:custGeom>
            <a:solidFill>
              <a:srgbClr val="E6E51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2992898" cy="8321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3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9522764">
            <a:off x="17408698" y="-164386"/>
            <a:ext cx="1252986" cy="1690369"/>
          </a:xfrm>
          <a:custGeom>
            <a:avLst/>
            <a:gdLst/>
            <a:ahLst/>
            <a:cxnLst/>
            <a:rect r="r" b="b" t="t" l="l"/>
            <a:pathLst>
              <a:path h="1690369" w="1252986">
                <a:moveTo>
                  <a:pt x="0" y="0"/>
                </a:moveTo>
                <a:lnTo>
                  <a:pt x="1252986" y="0"/>
                </a:lnTo>
                <a:lnTo>
                  <a:pt x="1252986" y="1690369"/>
                </a:lnTo>
                <a:lnTo>
                  <a:pt x="0" y="16903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551373">
            <a:off x="-856358" y="5595375"/>
            <a:ext cx="1998714" cy="1728888"/>
          </a:xfrm>
          <a:custGeom>
            <a:avLst/>
            <a:gdLst/>
            <a:ahLst/>
            <a:cxnLst/>
            <a:rect r="r" b="b" t="t" l="l"/>
            <a:pathLst>
              <a:path h="1728888" w="1998714">
                <a:moveTo>
                  <a:pt x="0" y="0"/>
                </a:moveTo>
                <a:lnTo>
                  <a:pt x="1998715" y="0"/>
                </a:lnTo>
                <a:lnTo>
                  <a:pt x="1998715" y="1728888"/>
                </a:lnTo>
                <a:lnTo>
                  <a:pt x="0" y="17288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339574" y="5718739"/>
            <a:ext cx="4935292" cy="4114800"/>
          </a:xfrm>
          <a:custGeom>
            <a:avLst/>
            <a:gdLst/>
            <a:ahLst/>
            <a:cxnLst/>
            <a:rect r="r" b="b" t="t" l="l"/>
            <a:pathLst>
              <a:path h="4114800" w="4935292">
                <a:moveTo>
                  <a:pt x="0" y="0"/>
                </a:moveTo>
                <a:lnTo>
                  <a:pt x="4935292" y="0"/>
                </a:lnTo>
                <a:lnTo>
                  <a:pt x="49352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72354" y="2916130"/>
            <a:ext cx="12672858" cy="2571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15"/>
              </a:lnSpc>
            </a:pPr>
            <a:r>
              <a:rPr lang="en-US" b="true" sz="19239" spc="-1154">
                <a:solidFill>
                  <a:srgbClr val="292929"/>
                </a:solidFill>
                <a:latin typeface="Telegraf Bold"/>
                <a:ea typeface="Telegraf Bold"/>
                <a:cs typeface="Telegraf Bold"/>
                <a:sym typeface="Telegraf Bold"/>
              </a:rPr>
              <a:t>Preguntas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43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028700"/>
            <a:ext cx="641214" cy="667062"/>
          </a:xfrm>
          <a:custGeom>
            <a:avLst/>
            <a:gdLst/>
            <a:ahLst/>
            <a:cxnLst/>
            <a:rect r="r" b="b" t="t" l="l"/>
            <a:pathLst>
              <a:path h="667062" w="641214">
                <a:moveTo>
                  <a:pt x="0" y="0"/>
                </a:moveTo>
                <a:lnTo>
                  <a:pt x="641214" y="0"/>
                </a:lnTo>
                <a:lnTo>
                  <a:pt x="641214" y="667062"/>
                </a:lnTo>
                <a:lnTo>
                  <a:pt x="0" y="667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88086">
            <a:off x="4218316" y="4771716"/>
            <a:ext cx="9875577" cy="2494548"/>
            <a:chOff x="0" y="0"/>
            <a:chExt cx="2992898" cy="7559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92898" cy="755999"/>
            </a:xfrm>
            <a:custGeom>
              <a:avLst/>
              <a:gdLst/>
              <a:ahLst/>
              <a:cxnLst/>
              <a:rect r="r" b="b" t="t" l="l"/>
              <a:pathLst>
                <a:path h="755999" w="2992898">
                  <a:moveTo>
                    <a:pt x="0" y="0"/>
                  </a:moveTo>
                  <a:lnTo>
                    <a:pt x="2992898" y="0"/>
                  </a:lnTo>
                  <a:lnTo>
                    <a:pt x="2992898" y="755999"/>
                  </a:lnTo>
                  <a:lnTo>
                    <a:pt x="0" y="755999"/>
                  </a:lnTo>
                  <a:close/>
                </a:path>
              </a:pathLst>
            </a:custGeom>
            <a:solidFill>
              <a:srgbClr val="E6E51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2992898" cy="8321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9522764">
            <a:off x="17408698" y="-164386"/>
            <a:ext cx="1252986" cy="1690369"/>
          </a:xfrm>
          <a:custGeom>
            <a:avLst/>
            <a:gdLst/>
            <a:ahLst/>
            <a:cxnLst/>
            <a:rect r="r" b="b" t="t" l="l"/>
            <a:pathLst>
              <a:path h="1690369" w="1252986">
                <a:moveTo>
                  <a:pt x="0" y="0"/>
                </a:moveTo>
                <a:lnTo>
                  <a:pt x="1252986" y="0"/>
                </a:lnTo>
                <a:lnTo>
                  <a:pt x="1252986" y="1690369"/>
                </a:lnTo>
                <a:lnTo>
                  <a:pt x="0" y="1690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551373">
            <a:off x="-856358" y="5595375"/>
            <a:ext cx="1998714" cy="1728888"/>
          </a:xfrm>
          <a:custGeom>
            <a:avLst/>
            <a:gdLst/>
            <a:ahLst/>
            <a:cxnLst/>
            <a:rect r="r" b="b" t="t" l="l"/>
            <a:pathLst>
              <a:path h="1728888" w="1998714">
                <a:moveTo>
                  <a:pt x="0" y="0"/>
                </a:moveTo>
                <a:lnTo>
                  <a:pt x="1998715" y="0"/>
                </a:lnTo>
                <a:lnTo>
                  <a:pt x="1998715" y="1728888"/>
                </a:lnTo>
                <a:lnTo>
                  <a:pt x="0" y="17288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45278" y="1047750"/>
            <a:ext cx="2294604" cy="648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2"/>
              </a:lnSpc>
            </a:pPr>
            <a:r>
              <a:rPr lang="en-US" sz="2301" spc="-23" b="true">
                <a:solidFill>
                  <a:srgbClr val="292929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Timmerman Industries</a:t>
            </a:r>
          </a:p>
        </p:txBody>
      </p:sp>
      <p:sp>
        <p:nvSpPr>
          <p:cNvPr name="TextBox 11" id="11"/>
          <p:cNvSpPr txBox="true"/>
          <p:nvPr/>
        </p:nvSpPr>
        <p:spPr>
          <a:xfrm rot="88086">
            <a:off x="4332378" y="5066943"/>
            <a:ext cx="9639887" cy="2199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35"/>
              </a:lnSpc>
            </a:pPr>
            <a:r>
              <a:rPr lang="en-US" b="true" sz="16372" spc="-982">
                <a:solidFill>
                  <a:srgbClr val="292929"/>
                </a:solidFill>
                <a:latin typeface="Telegraf Bold"/>
                <a:ea typeface="Telegraf Bold"/>
                <a:cs typeface="Telegraf Bold"/>
                <a:sym typeface="Telegraf Bold"/>
              </a:rPr>
              <a:t>Gracias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17284" y="2428676"/>
            <a:ext cx="12672858" cy="2571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15"/>
              </a:lnSpc>
            </a:pPr>
            <a:r>
              <a:rPr lang="en-US" b="true" sz="19239" spc="-1154">
                <a:solidFill>
                  <a:srgbClr val="292929"/>
                </a:solidFill>
                <a:latin typeface="Telegraf Bold"/>
                <a:ea typeface="Telegraf Bold"/>
                <a:cs typeface="Telegraf Bold"/>
                <a:sym typeface="Telegraf Bold"/>
              </a:rPr>
              <a:t>Muchas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0" y="8597419"/>
            <a:ext cx="18288000" cy="1689581"/>
            <a:chOff x="0" y="0"/>
            <a:chExt cx="4816593" cy="44499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16592" cy="444993"/>
            </a:xfrm>
            <a:custGeom>
              <a:avLst/>
              <a:gdLst/>
              <a:ahLst/>
              <a:cxnLst/>
              <a:rect r="r" b="b" t="t" l="l"/>
              <a:pathLst>
                <a:path h="44499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44993"/>
                  </a:lnTo>
                  <a:lnTo>
                    <a:pt x="0" y="44499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76200"/>
              <a:ext cx="4816593" cy="5211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3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0" y="8486518"/>
            <a:ext cx="18288000" cy="110901"/>
            <a:chOff x="0" y="0"/>
            <a:chExt cx="4816593" cy="2920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816592" cy="29208"/>
            </a:xfrm>
            <a:custGeom>
              <a:avLst/>
              <a:gdLst/>
              <a:ahLst/>
              <a:cxnLst/>
              <a:rect r="r" b="b" t="t" l="l"/>
              <a:pathLst>
                <a:path h="2920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9208"/>
                  </a:lnTo>
                  <a:lnTo>
                    <a:pt x="0" y="29208"/>
                  </a:lnTo>
                  <a:close/>
                </a:path>
              </a:pathLst>
            </a:custGeom>
            <a:solidFill>
              <a:srgbClr val="496AF1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76200"/>
              <a:ext cx="4816593" cy="105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3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4218921" y="9057361"/>
            <a:ext cx="9869586" cy="401878"/>
            <a:chOff x="0" y="0"/>
            <a:chExt cx="13159448" cy="535837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9525"/>
              <a:ext cx="4282963" cy="530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19"/>
                </a:lnSpc>
              </a:pPr>
              <a:r>
                <a:rPr lang="en-US" sz="2599" spc="-25" b="true">
                  <a:solidFill>
                    <a:srgbClr val="292929"/>
                  </a:solidFill>
                  <a:latin typeface="Neue Montreal Medium"/>
                  <a:ea typeface="Neue Montreal Medium"/>
                  <a:cs typeface="Neue Montreal Medium"/>
                  <a:sym typeface="Neue Montreal Medium"/>
                </a:rPr>
                <a:t>Piero Valdes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4928135" y="-9525"/>
              <a:ext cx="3791807" cy="530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19"/>
                </a:lnSpc>
              </a:pPr>
              <a:r>
                <a:rPr lang="en-US" sz="2599" spc="-25" b="true">
                  <a:solidFill>
                    <a:srgbClr val="292929"/>
                  </a:solidFill>
                  <a:latin typeface="Neue Montreal Medium"/>
                  <a:ea typeface="Neue Montreal Medium"/>
                  <a:cs typeface="Neue Montreal Medium"/>
                  <a:sym typeface="Neue Montreal Medium"/>
                </a:rPr>
                <a:t>Valentin Cabrera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9367641" y="5612"/>
              <a:ext cx="3791807" cy="530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19"/>
                </a:lnSpc>
              </a:pPr>
              <a:r>
                <a:rPr lang="en-US" sz="2599" spc="-25" b="true">
                  <a:solidFill>
                    <a:srgbClr val="292929"/>
                  </a:solidFill>
                  <a:latin typeface="Neue Montreal Medium"/>
                  <a:ea typeface="Neue Montreal Medium"/>
                  <a:cs typeface="Neue Montreal Medium"/>
                  <a:sym typeface="Neue Montreal Medium"/>
                </a:rPr>
                <a:t>Enzo Sabattini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595884"/>
            <a:ext cx="18288000" cy="274698"/>
            <a:chOff x="0" y="0"/>
            <a:chExt cx="4816593" cy="723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72348"/>
            </a:xfrm>
            <a:custGeom>
              <a:avLst/>
              <a:gdLst/>
              <a:ahLst/>
              <a:cxnLst/>
              <a:rect r="r" b="b" t="t" l="l"/>
              <a:pathLst>
                <a:path h="723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2348"/>
                  </a:lnTo>
                  <a:lnTo>
                    <a:pt x="0" y="72348"/>
                  </a:lnTo>
                  <a:close/>
                </a:path>
              </a:pathLst>
            </a:custGeom>
            <a:solidFill>
              <a:srgbClr val="29292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4816593" cy="148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171129" y="3675955"/>
            <a:ext cx="4779479" cy="4596990"/>
          </a:xfrm>
          <a:custGeom>
            <a:avLst/>
            <a:gdLst/>
            <a:ahLst/>
            <a:cxnLst/>
            <a:rect r="r" b="b" t="t" l="l"/>
            <a:pathLst>
              <a:path h="4596990" w="4779479">
                <a:moveTo>
                  <a:pt x="0" y="0"/>
                </a:moveTo>
                <a:lnTo>
                  <a:pt x="4779479" y="0"/>
                </a:lnTo>
                <a:lnTo>
                  <a:pt x="4779479" y="4596990"/>
                </a:lnTo>
                <a:lnTo>
                  <a:pt x="0" y="45969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010700" y="-572407"/>
            <a:ext cx="2022790" cy="1838210"/>
          </a:xfrm>
          <a:custGeom>
            <a:avLst/>
            <a:gdLst/>
            <a:ahLst/>
            <a:cxnLst/>
            <a:rect r="r" b="b" t="t" l="l"/>
            <a:pathLst>
              <a:path h="1838210" w="2022790">
                <a:moveTo>
                  <a:pt x="0" y="0"/>
                </a:moveTo>
                <a:lnTo>
                  <a:pt x="2022790" y="0"/>
                </a:lnTo>
                <a:lnTo>
                  <a:pt x="2022790" y="1838210"/>
                </a:lnTo>
                <a:lnTo>
                  <a:pt x="0" y="18382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077991">
            <a:off x="-893252" y="8851433"/>
            <a:ext cx="2633922" cy="1511213"/>
          </a:xfrm>
          <a:custGeom>
            <a:avLst/>
            <a:gdLst/>
            <a:ahLst/>
            <a:cxnLst/>
            <a:rect r="r" b="b" t="t" l="l"/>
            <a:pathLst>
              <a:path h="1511213" w="2633922">
                <a:moveTo>
                  <a:pt x="0" y="0"/>
                </a:moveTo>
                <a:lnTo>
                  <a:pt x="2633922" y="0"/>
                </a:lnTo>
                <a:lnTo>
                  <a:pt x="2633922" y="1511213"/>
                </a:lnTo>
                <a:lnTo>
                  <a:pt x="0" y="1511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504143" y="367595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46195" y="620452"/>
            <a:ext cx="10251087" cy="1333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9999" spc="-599" b="true">
                <a:solidFill>
                  <a:srgbClr val="292929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INTRODUCCION</a:t>
            </a:r>
          </a:p>
        </p:txBody>
      </p:sp>
      <p:sp>
        <p:nvSpPr>
          <p:cNvPr name="AutoShape 10" id="10"/>
          <p:cNvSpPr/>
          <p:nvPr/>
        </p:nvSpPr>
        <p:spPr>
          <a:xfrm flipH="true">
            <a:off x="9144000" y="2697980"/>
            <a:ext cx="0" cy="6261807"/>
          </a:xfrm>
          <a:prstGeom prst="line">
            <a:avLst/>
          </a:prstGeom>
          <a:ln cap="flat" w="38100">
            <a:solidFill>
              <a:srgbClr val="BABABA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641214" cy="667062"/>
          </a:xfrm>
          <a:custGeom>
            <a:avLst/>
            <a:gdLst/>
            <a:ahLst/>
            <a:cxnLst/>
            <a:rect r="r" b="b" t="t" l="l"/>
            <a:pathLst>
              <a:path h="667062" w="641214">
                <a:moveTo>
                  <a:pt x="0" y="0"/>
                </a:moveTo>
                <a:lnTo>
                  <a:pt x="641214" y="0"/>
                </a:lnTo>
                <a:lnTo>
                  <a:pt x="641214" y="667062"/>
                </a:lnTo>
                <a:lnTo>
                  <a:pt x="0" y="6670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77855" y="4294413"/>
            <a:ext cx="8245717" cy="2466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9999" spc="-599" b="true">
                <a:solidFill>
                  <a:srgbClr val="292929"/>
                </a:solidFill>
                <a:latin typeface="Telegraf Bold"/>
                <a:ea typeface="Telegraf Bold"/>
                <a:cs typeface="Telegraf Bold"/>
                <a:sym typeface="Telegraf Bold"/>
              </a:rPr>
              <a:t>Definición de Proyecto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4017409">
            <a:off x="-624668" y="9033250"/>
            <a:ext cx="1812058" cy="1399815"/>
          </a:xfrm>
          <a:custGeom>
            <a:avLst/>
            <a:gdLst/>
            <a:ahLst/>
            <a:cxnLst/>
            <a:rect r="r" b="b" t="t" l="l"/>
            <a:pathLst>
              <a:path h="1399815" w="1812058">
                <a:moveTo>
                  <a:pt x="0" y="0"/>
                </a:moveTo>
                <a:lnTo>
                  <a:pt x="1812059" y="0"/>
                </a:lnTo>
                <a:lnTo>
                  <a:pt x="1812059" y="1399815"/>
                </a:lnTo>
                <a:lnTo>
                  <a:pt x="0" y="1399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3838694" y="0"/>
            <a:ext cx="565654" cy="10287000"/>
            <a:chOff x="0" y="0"/>
            <a:chExt cx="148979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897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8979">
                  <a:moveTo>
                    <a:pt x="0" y="0"/>
                  </a:moveTo>
                  <a:lnTo>
                    <a:pt x="148979" y="0"/>
                  </a:lnTo>
                  <a:lnTo>
                    <a:pt x="14897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9292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148979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748220" y="0"/>
            <a:ext cx="3539780" cy="10287000"/>
            <a:chOff x="0" y="0"/>
            <a:chExt cx="932288" cy="27093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32288" cy="2709333"/>
            </a:xfrm>
            <a:custGeom>
              <a:avLst/>
              <a:gdLst/>
              <a:ahLst/>
              <a:cxnLst/>
              <a:rect r="r" b="b" t="t" l="l"/>
              <a:pathLst>
                <a:path h="2709333" w="932288">
                  <a:moveTo>
                    <a:pt x="0" y="0"/>
                  </a:moveTo>
                  <a:lnTo>
                    <a:pt x="932288" y="0"/>
                  </a:lnTo>
                  <a:lnTo>
                    <a:pt x="93228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96AF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932288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3"/>
                </a:lnSpc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9323572" y="2673302"/>
            <a:ext cx="12598848" cy="6584998"/>
            <a:chOff x="0" y="0"/>
            <a:chExt cx="19050000" cy="9956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501900" y="209042"/>
              <a:ext cx="14186915" cy="8502396"/>
            </a:xfrm>
            <a:custGeom>
              <a:avLst/>
              <a:gdLst/>
              <a:ahLst/>
              <a:cxnLst/>
              <a:rect r="r" b="b" t="t" l="l"/>
              <a:pathLst>
                <a:path h="8502396" w="14186915">
                  <a:moveTo>
                    <a:pt x="14186915" y="8502396"/>
                  </a:moveTo>
                  <a:lnTo>
                    <a:pt x="0" y="8502396"/>
                  </a:lnTo>
                  <a:lnTo>
                    <a:pt x="0" y="0"/>
                  </a:lnTo>
                  <a:lnTo>
                    <a:pt x="14186915" y="0"/>
                  </a:lnTo>
                  <a:lnTo>
                    <a:pt x="14186915" y="8502396"/>
                  </a:lnTo>
                  <a:close/>
                </a:path>
              </a:pathLst>
            </a:custGeom>
            <a:blipFill>
              <a:blip r:embed="rId6"/>
              <a:stretch>
                <a:fillRect l="0" t="-12231" r="0" b="-12231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050000" cy="9956800"/>
            </a:xfrm>
            <a:custGeom>
              <a:avLst/>
              <a:gdLst/>
              <a:ahLst/>
              <a:cxnLst/>
              <a:rect r="r" b="b" t="t" l="l"/>
              <a:pathLst>
                <a:path h="9956800" w="19050000">
                  <a:moveTo>
                    <a:pt x="19050000" y="9956800"/>
                  </a:moveTo>
                  <a:lnTo>
                    <a:pt x="0" y="9956800"/>
                  </a:lnTo>
                  <a:lnTo>
                    <a:pt x="0" y="0"/>
                  </a:lnTo>
                  <a:lnTo>
                    <a:pt x="19050000" y="0"/>
                  </a:lnTo>
                  <a:lnTo>
                    <a:pt x="19050000" y="9956800"/>
                  </a:lnTo>
                  <a:close/>
                </a:path>
              </a:pathLst>
            </a:custGeom>
            <a:blipFill>
              <a:blip r:embed="rId7"/>
              <a:stretch>
                <a:fillRect l="-15" t="0" r="-15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7010700" y="-572407"/>
            <a:ext cx="2022790" cy="1838210"/>
          </a:xfrm>
          <a:custGeom>
            <a:avLst/>
            <a:gdLst/>
            <a:ahLst/>
            <a:cxnLst/>
            <a:rect r="r" b="b" t="t" l="l"/>
            <a:pathLst>
              <a:path h="1838210" w="2022790">
                <a:moveTo>
                  <a:pt x="0" y="0"/>
                </a:moveTo>
                <a:lnTo>
                  <a:pt x="2022790" y="0"/>
                </a:lnTo>
                <a:lnTo>
                  <a:pt x="2022790" y="1838210"/>
                </a:lnTo>
                <a:lnTo>
                  <a:pt x="0" y="18382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459255">
            <a:off x="8166286" y="2771917"/>
            <a:ext cx="1546590" cy="984018"/>
          </a:xfrm>
          <a:custGeom>
            <a:avLst/>
            <a:gdLst/>
            <a:ahLst/>
            <a:cxnLst/>
            <a:rect r="r" b="b" t="t" l="l"/>
            <a:pathLst>
              <a:path h="984018" w="1546590">
                <a:moveTo>
                  <a:pt x="0" y="0"/>
                </a:moveTo>
                <a:lnTo>
                  <a:pt x="1546590" y="0"/>
                </a:lnTo>
                <a:lnTo>
                  <a:pt x="1546590" y="984018"/>
                </a:lnTo>
                <a:lnTo>
                  <a:pt x="0" y="9840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855811" y="1157444"/>
            <a:ext cx="3557742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19"/>
              </a:lnSpc>
            </a:pPr>
            <a:r>
              <a:rPr lang="en-US" b="true" sz="2599" spc="-25">
                <a:solidFill>
                  <a:srgbClr val="292929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Capstone_002D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641214" cy="667062"/>
          </a:xfrm>
          <a:custGeom>
            <a:avLst/>
            <a:gdLst/>
            <a:ahLst/>
            <a:cxnLst/>
            <a:rect r="r" b="b" t="t" l="l"/>
            <a:pathLst>
              <a:path h="667062" w="641214">
                <a:moveTo>
                  <a:pt x="0" y="0"/>
                </a:moveTo>
                <a:lnTo>
                  <a:pt x="641214" y="0"/>
                </a:lnTo>
                <a:lnTo>
                  <a:pt x="641214" y="667062"/>
                </a:lnTo>
                <a:lnTo>
                  <a:pt x="0" y="6670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017409">
            <a:off x="-624668" y="9033250"/>
            <a:ext cx="1812058" cy="1399815"/>
          </a:xfrm>
          <a:custGeom>
            <a:avLst/>
            <a:gdLst/>
            <a:ahLst/>
            <a:cxnLst/>
            <a:rect r="r" b="b" t="t" l="l"/>
            <a:pathLst>
              <a:path h="1399815" w="1812058">
                <a:moveTo>
                  <a:pt x="0" y="0"/>
                </a:moveTo>
                <a:lnTo>
                  <a:pt x="1812059" y="0"/>
                </a:lnTo>
                <a:lnTo>
                  <a:pt x="1812059" y="1399815"/>
                </a:lnTo>
                <a:lnTo>
                  <a:pt x="0" y="1399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3177863" y="2535529"/>
            <a:ext cx="12598848" cy="6584998"/>
            <a:chOff x="0" y="0"/>
            <a:chExt cx="19050000" cy="9956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2501900" y="209042"/>
              <a:ext cx="14186915" cy="8502396"/>
            </a:xfrm>
            <a:custGeom>
              <a:avLst/>
              <a:gdLst/>
              <a:ahLst/>
              <a:cxnLst/>
              <a:rect r="r" b="b" t="t" l="l"/>
              <a:pathLst>
                <a:path h="8502396" w="14186915">
                  <a:moveTo>
                    <a:pt x="14186915" y="8502396"/>
                  </a:moveTo>
                  <a:lnTo>
                    <a:pt x="0" y="8502396"/>
                  </a:lnTo>
                  <a:lnTo>
                    <a:pt x="0" y="0"/>
                  </a:lnTo>
                  <a:lnTo>
                    <a:pt x="14186915" y="0"/>
                  </a:lnTo>
                  <a:lnTo>
                    <a:pt x="14186915" y="8502396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050000" cy="9956800"/>
            </a:xfrm>
            <a:custGeom>
              <a:avLst/>
              <a:gdLst/>
              <a:ahLst/>
              <a:cxnLst/>
              <a:rect r="r" b="b" t="t" l="l"/>
              <a:pathLst>
                <a:path h="9956800" w="19050000">
                  <a:moveTo>
                    <a:pt x="19050000" y="9956800"/>
                  </a:moveTo>
                  <a:lnTo>
                    <a:pt x="0" y="9956800"/>
                  </a:lnTo>
                  <a:lnTo>
                    <a:pt x="0" y="0"/>
                  </a:lnTo>
                  <a:lnTo>
                    <a:pt x="19050000" y="0"/>
                  </a:lnTo>
                  <a:lnTo>
                    <a:pt x="19050000" y="9956800"/>
                  </a:lnTo>
                  <a:close/>
                </a:path>
              </a:pathLst>
            </a:custGeom>
            <a:blipFill>
              <a:blip r:embed="rId6"/>
              <a:stretch>
                <a:fillRect l="-15" t="0" r="-15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7010700" y="-572407"/>
            <a:ext cx="2022790" cy="1838210"/>
          </a:xfrm>
          <a:custGeom>
            <a:avLst/>
            <a:gdLst/>
            <a:ahLst/>
            <a:cxnLst/>
            <a:rect r="r" b="b" t="t" l="l"/>
            <a:pathLst>
              <a:path h="1838210" w="2022790">
                <a:moveTo>
                  <a:pt x="0" y="0"/>
                </a:moveTo>
                <a:lnTo>
                  <a:pt x="2022790" y="0"/>
                </a:lnTo>
                <a:lnTo>
                  <a:pt x="2022790" y="1838210"/>
                </a:lnTo>
                <a:lnTo>
                  <a:pt x="0" y="18382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551326" y="4876643"/>
            <a:ext cx="2699434" cy="2596364"/>
          </a:xfrm>
          <a:custGeom>
            <a:avLst/>
            <a:gdLst/>
            <a:ahLst/>
            <a:cxnLst/>
            <a:rect r="r" b="b" t="t" l="l"/>
            <a:pathLst>
              <a:path h="2596364" w="2699434">
                <a:moveTo>
                  <a:pt x="0" y="0"/>
                </a:moveTo>
                <a:lnTo>
                  <a:pt x="2699434" y="0"/>
                </a:lnTo>
                <a:lnTo>
                  <a:pt x="2699434" y="2596364"/>
                </a:lnTo>
                <a:lnTo>
                  <a:pt x="0" y="25963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426592" y="5055050"/>
            <a:ext cx="2239549" cy="2239549"/>
          </a:xfrm>
          <a:custGeom>
            <a:avLst/>
            <a:gdLst/>
            <a:ahLst/>
            <a:cxnLst/>
            <a:rect r="r" b="b" t="t" l="l"/>
            <a:pathLst>
              <a:path h="2239549" w="2239549">
                <a:moveTo>
                  <a:pt x="0" y="0"/>
                </a:moveTo>
                <a:lnTo>
                  <a:pt x="2239549" y="0"/>
                </a:lnTo>
                <a:lnTo>
                  <a:pt x="2239549" y="2239550"/>
                </a:lnTo>
                <a:lnTo>
                  <a:pt x="0" y="22395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329883" y="2833156"/>
            <a:ext cx="4294809" cy="961858"/>
          </a:xfrm>
          <a:custGeom>
            <a:avLst/>
            <a:gdLst/>
            <a:ahLst/>
            <a:cxnLst/>
            <a:rect r="r" b="b" t="t" l="l"/>
            <a:pathLst>
              <a:path h="961858" w="4294809">
                <a:moveTo>
                  <a:pt x="0" y="0"/>
                </a:moveTo>
                <a:lnTo>
                  <a:pt x="4294809" y="0"/>
                </a:lnTo>
                <a:lnTo>
                  <a:pt x="4294809" y="961858"/>
                </a:lnTo>
                <a:lnTo>
                  <a:pt x="0" y="96185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55811" y="1157444"/>
            <a:ext cx="3557742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19"/>
              </a:lnSpc>
            </a:pPr>
            <a:r>
              <a:rPr lang="en-US" b="true" sz="2599" spc="-25">
                <a:solidFill>
                  <a:srgbClr val="292929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Capstone_002D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43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028700"/>
            <a:ext cx="641214" cy="667062"/>
          </a:xfrm>
          <a:custGeom>
            <a:avLst/>
            <a:gdLst/>
            <a:ahLst/>
            <a:cxnLst/>
            <a:rect r="r" b="b" t="t" l="l"/>
            <a:pathLst>
              <a:path h="667062" w="641214">
                <a:moveTo>
                  <a:pt x="0" y="0"/>
                </a:moveTo>
                <a:lnTo>
                  <a:pt x="641214" y="0"/>
                </a:lnTo>
                <a:lnTo>
                  <a:pt x="641214" y="667062"/>
                </a:lnTo>
                <a:lnTo>
                  <a:pt x="0" y="667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92416" y="3438421"/>
            <a:ext cx="16230600" cy="1974592"/>
            <a:chOff x="0" y="0"/>
            <a:chExt cx="5086921" cy="6188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86921" cy="618868"/>
            </a:xfrm>
            <a:custGeom>
              <a:avLst/>
              <a:gdLst/>
              <a:ahLst/>
              <a:cxnLst/>
              <a:rect r="r" b="b" t="t" l="l"/>
              <a:pathLst>
                <a:path h="618868" w="5086921">
                  <a:moveTo>
                    <a:pt x="22419" y="0"/>
                  </a:moveTo>
                  <a:lnTo>
                    <a:pt x="5064502" y="0"/>
                  </a:lnTo>
                  <a:cubicBezTo>
                    <a:pt x="5076884" y="0"/>
                    <a:pt x="5086921" y="10037"/>
                    <a:pt x="5086921" y="22419"/>
                  </a:cubicBezTo>
                  <a:lnTo>
                    <a:pt x="5086921" y="596449"/>
                  </a:lnTo>
                  <a:cubicBezTo>
                    <a:pt x="5086921" y="608831"/>
                    <a:pt x="5076884" y="618868"/>
                    <a:pt x="5064502" y="618868"/>
                  </a:cubicBezTo>
                  <a:lnTo>
                    <a:pt x="22419" y="618868"/>
                  </a:lnTo>
                  <a:cubicBezTo>
                    <a:pt x="10037" y="618868"/>
                    <a:pt x="0" y="608831"/>
                    <a:pt x="0" y="596449"/>
                  </a:cubicBezTo>
                  <a:lnTo>
                    <a:pt x="0" y="22419"/>
                  </a:lnTo>
                  <a:cubicBezTo>
                    <a:pt x="0" y="10037"/>
                    <a:pt x="10037" y="0"/>
                    <a:pt x="22419" y="0"/>
                  </a:cubicBezTo>
                  <a:close/>
                </a:path>
              </a:pathLst>
            </a:custGeom>
            <a:solidFill>
              <a:srgbClr val="29292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5086921" cy="695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18305" y="3992978"/>
            <a:ext cx="865478" cy="86547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BF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5689323"/>
            <a:ext cx="16230600" cy="3568977"/>
            <a:chOff x="0" y="0"/>
            <a:chExt cx="5086921" cy="111857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086921" cy="1118573"/>
            </a:xfrm>
            <a:custGeom>
              <a:avLst/>
              <a:gdLst/>
              <a:ahLst/>
              <a:cxnLst/>
              <a:rect r="r" b="b" t="t" l="l"/>
              <a:pathLst>
                <a:path h="1118573" w="5086921">
                  <a:moveTo>
                    <a:pt x="22419" y="0"/>
                  </a:moveTo>
                  <a:lnTo>
                    <a:pt x="5064502" y="0"/>
                  </a:lnTo>
                  <a:cubicBezTo>
                    <a:pt x="5076884" y="0"/>
                    <a:pt x="5086921" y="10037"/>
                    <a:pt x="5086921" y="22419"/>
                  </a:cubicBezTo>
                  <a:lnTo>
                    <a:pt x="5086921" y="1096154"/>
                  </a:lnTo>
                  <a:cubicBezTo>
                    <a:pt x="5086921" y="1108535"/>
                    <a:pt x="5076884" y="1118573"/>
                    <a:pt x="5064502" y="1118573"/>
                  </a:cubicBezTo>
                  <a:lnTo>
                    <a:pt x="22419" y="1118573"/>
                  </a:lnTo>
                  <a:cubicBezTo>
                    <a:pt x="10037" y="1118573"/>
                    <a:pt x="0" y="1108535"/>
                    <a:pt x="0" y="1096154"/>
                  </a:cubicBezTo>
                  <a:lnTo>
                    <a:pt x="0" y="22419"/>
                  </a:lnTo>
                  <a:cubicBezTo>
                    <a:pt x="0" y="10037"/>
                    <a:pt x="10037" y="0"/>
                    <a:pt x="22419" y="0"/>
                  </a:cubicBezTo>
                  <a:close/>
                </a:path>
              </a:pathLst>
            </a:custGeom>
            <a:solidFill>
              <a:srgbClr val="496AF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5086921" cy="11947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18305" y="7041072"/>
            <a:ext cx="865478" cy="865478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BF7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3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-868966" y="9258300"/>
            <a:ext cx="1737931" cy="1577173"/>
          </a:xfrm>
          <a:custGeom>
            <a:avLst/>
            <a:gdLst/>
            <a:ahLst/>
            <a:cxnLst/>
            <a:rect r="r" b="b" t="t" l="l"/>
            <a:pathLst>
              <a:path h="1577173" w="1737931">
                <a:moveTo>
                  <a:pt x="0" y="0"/>
                </a:moveTo>
                <a:lnTo>
                  <a:pt x="1737932" y="0"/>
                </a:lnTo>
                <a:lnTo>
                  <a:pt x="1737932" y="1577173"/>
                </a:lnTo>
                <a:lnTo>
                  <a:pt x="0" y="15771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8350326">
            <a:off x="16866836" y="-410081"/>
            <a:ext cx="1749401" cy="1366720"/>
          </a:xfrm>
          <a:custGeom>
            <a:avLst/>
            <a:gdLst/>
            <a:ahLst/>
            <a:cxnLst/>
            <a:rect r="r" b="b" t="t" l="l"/>
            <a:pathLst>
              <a:path h="1366720" w="1749401">
                <a:moveTo>
                  <a:pt x="0" y="0"/>
                </a:moveTo>
                <a:lnTo>
                  <a:pt x="1749401" y="0"/>
                </a:lnTo>
                <a:lnTo>
                  <a:pt x="1749401" y="1366720"/>
                </a:lnTo>
                <a:lnTo>
                  <a:pt x="0" y="13667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760512" y="4152617"/>
            <a:ext cx="581064" cy="546200"/>
          </a:xfrm>
          <a:custGeom>
            <a:avLst/>
            <a:gdLst/>
            <a:ahLst/>
            <a:cxnLst/>
            <a:rect r="r" b="b" t="t" l="l"/>
            <a:pathLst>
              <a:path h="546200" w="581064">
                <a:moveTo>
                  <a:pt x="0" y="0"/>
                </a:moveTo>
                <a:lnTo>
                  <a:pt x="581064" y="0"/>
                </a:lnTo>
                <a:lnTo>
                  <a:pt x="581064" y="546201"/>
                </a:lnTo>
                <a:lnTo>
                  <a:pt x="0" y="5462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6283341" y="980884"/>
            <a:ext cx="10975959" cy="1528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220"/>
              </a:lnSpc>
            </a:pPr>
            <a:r>
              <a:rPr lang="en-US" b="true" sz="11356" spc="-681">
                <a:solidFill>
                  <a:srgbClr val="292929"/>
                </a:solidFill>
                <a:latin typeface="Telegraf Bold"/>
                <a:ea typeface="Telegraf Bold"/>
                <a:cs typeface="Telegraf Bold"/>
                <a:sym typeface="Telegraf Bold"/>
              </a:rPr>
              <a:t>Objetivos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283341" y="3579990"/>
            <a:ext cx="10795006" cy="1634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0"/>
              </a:lnSpc>
            </a:pPr>
            <a:r>
              <a:rPr lang="en-US" sz="2193" b="true">
                <a:solidFill>
                  <a:srgbClr val="FFFBF7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Desarrollar una plataforma web que permita a los usuarios reservar espacios o cubículos dentro de la Biblioteca, y mesas de trabajo junto a demás recursos dentro del CITT para los estudiantes, junto de poder ver memorias de proyectos realizados por los estudiantes, y para los Administradores poder gestionar las reservas y memorias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673857" y="4198239"/>
            <a:ext cx="3153618" cy="474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6"/>
              </a:lnSpc>
            </a:pPr>
            <a:r>
              <a:rPr lang="en-US" sz="3287" spc="-32" b="true">
                <a:solidFill>
                  <a:srgbClr val="FFFBF7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Objetivo General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673857" y="7020680"/>
            <a:ext cx="2973207" cy="925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6"/>
              </a:lnSpc>
            </a:pPr>
            <a:r>
              <a:rPr lang="en-US" sz="3287" spc="-32" b="true">
                <a:solidFill>
                  <a:srgbClr val="FFFBF7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Objetivos Especificos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855811" y="1157444"/>
            <a:ext cx="3557742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19"/>
              </a:lnSpc>
            </a:pPr>
            <a:r>
              <a:rPr lang="en-US" b="true" sz="2599" spc="-25">
                <a:solidFill>
                  <a:srgbClr val="292929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Capstone_002D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760512" y="7200711"/>
            <a:ext cx="581064" cy="546200"/>
          </a:xfrm>
          <a:custGeom>
            <a:avLst/>
            <a:gdLst/>
            <a:ahLst/>
            <a:cxnLst/>
            <a:rect r="r" b="b" t="t" l="l"/>
            <a:pathLst>
              <a:path h="546200" w="581064">
                <a:moveTo>
                  <a:pt x="0" y="0"/>
                </a:moveTo>
                <a:lnTo>
                  <a:pt x="581064" y="0"/>
                </a:lnTo>
                <a:lnTo>
                  <a:pt x="581064" y="546200"/>
                </a:lnTo>
                <a:lnTo>
                  <a:pt x="0" y="5462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6283341" y="5830891"/>
            <a:ext cx="10795006" cy="3659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0"/>
              </a:lnSpc>
            </a:pPr>
            <a:r>
              <a:rPr lang="en-US" sz="2193" b="true">
                <a:solidFill>
                  <a:srgbClr val="FFFBF7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Configurar el módulo de gestión de espacios y recursos, permitiendo que el administrador cree, edite y habilite lugares o módulos específicos dentro del CITT y Biblioteca.</a:t>
            </a:r>
          </a:p>
          <a:p>
            <a:pPr algn="l">
              <a:lnSpc>
                <a:spcPts val="3290"/>
              </a:lnSpc>
            </a:pPr>
            <a:r>
              <a:rPr lang="en-US" sz="2193" b="true">
                <a:solidFill>
                  <a:srgbClr val="FFFBF7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Desarrollar el flujo de reservas en línea, asegurando que los usuarios puedan solicitar espacios con bloques de 40 o 80 minutos y que se registren en la base de datos.</a:t>
            </a:r>
          </a:p>
          <a:p>
            <a:pPr algn="l">
              <a:lnSpc>
                <a:spcPts val="3290"/>
              </a:lnSpc>
            </a:pPr>
            <a:r>
              <a:rPr lang="en-US" sz="2193" b="true">
                <a:solidFill>
                  <a:srgbClr val="FFFBF7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Integrar el mecanismo de aprobación y rechazo de reservas, permitiendo que el administrador valide cada solicitud e incluya un motivo obligatorio en caso de rechazo.</a:t>
            </a:r>
          </a:p>
          <a:p>
            <a:pPr algn="l">
              <a:lnSpc>
                <a:spcPts val="3290"/>
              </a:lnSpc>
            </a:pPr>
            <a:r>
              <a:rPr lang="en-US" sz="2193" b="true">
                <a:solidFill>
                  <a:srgbClr val="FFFBF7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Implementar el envío de notificaciones automáticas por correo electrónico, para informar a los usuarios sobre la aprobación, rechazo o cancelación de sus reservas en tiempo real.</a:t>
            </a:r>
          </a:p>
          <a:p>
            <a:pPr algn="l">
              <a:lnSpc>
                <a:spcPts val="3290"/>
              </a:lnSpc>
            </a:pPr>
          </a:p>
        </p:txBody>
      </p:sp>
    </p:spTree>
  </p:cSld>
  <p:clrMapOvr>
    <a:masterClrMapping/>
  </p:clrMapOvr>
  <p:transition spd="fast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53356" y="-373952"/>
            <a:ext cx="15514642" cy="11819336"/>
          </a:xfrm>
          <a:custGeom>
            <a:avLst/>
            <a:gdLst/>
            <a:ahLst/>
            <a:cxnLst/>
            <a:rect r="r" b="b" t="t" l="l"/>
            <a:pathLst>
              <a:path h="11819336" w="15514642">
                <a:moveTo>
                  <a:pt x="0" y="0"/>
                </a:moveTo>
                <a:lnTo>
                  <a:pt x="15514642" y="0"/>
                </a:lnTo>
                <a:lnTo>
                  <a:pt x="15514642" y="11819336"/>
                </a:lnTo>
                <a:lnTo>
                  <a:pt x="0" y="118193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4481" y="3732438"/>
            <a:ext cx="6671399" cy="1260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5"/>
              </a:lnSpc>
            </a:pPr>
            <a:r>
              <a:rPr lang="en-US" sz="9100" spc="-546" b="true">
                <a:solidFill>
                  <a:srgbClr val="292929"/>
                </a:solidFill>
                <a:latin typeface="Telegraf Bold"/>
                <a:ea typeface="Telegraf Bold"/>
                <a:cs typeface="Telegraf Bold"/>
                <a:sym typeface="Telegraf Bold"/>
              </a:rPr>
              <a:t>Metodologia</a:t>
            </a:r>
          </a:p>
        </p:txBody>
      </p:sp>
      <p:grpSp>
        <p:nvGrpSpPr>
          <p:cNvPr name="Group 4" id="4"/>
          <p:cNvGrpSpPr/>
          <p:nvPr/>
        </p:nvGrpSpPr>
        <p:grpSpPr>
          <a:xfrm rot="92403">
            <a:off x="7369" y="4937024"/>
            <a:ext cx="7099636" cy="2244170"/>
            <a:chOff x="0" y="0"/>
            <a:chExt cx="1836440" cy="58049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36440" cy="580492"/>
            </a:xfrm>
            <a:custGeom>
              <a:avLst/>
              <a:gdLst/>
              <a:ahLst/>
              <a:cxnLst/>
              <a:rect r="r" b="b" t="t" l="l"/>
              <a:pathLst>
                <a:path h="580492" w="1836440">
                  <a:moveTo>
                    <a:pt x="109047" y="0"/>
                  </a:moveTo>
                  <a:lnTo>
                    <a:pt x="1727394" y="0"/>
                  </a:lnTo>
                  <a:cubicBezTo>
                    <a:pt x="1756315" y="0"/>
                    <a:pt x="1784051" y="11489"/>
                    <a:pt x="1804501" y="31939"/>
                  </a:cubicBezTo>
                  <a:cubicBezTo>
                    <a:pt x="1824952" y="52389"/>
                    <a:pt x="1836440" y="80126"/>
                    <a:pt x="1836440" y="109047"/>
                  </a:cubicBezTo>
                  <a:lnTo>
                    <a:pt x="1836440" y="471446"/>
                  </a:lnTo>
                  <a:cubicBezTo>
                    <a:pt x="1836440" y="531670"/>
                    <a:pt x="1787619" y="580492"/>
                    <a:pt x="1727394" y="580492"/>
                  </a:cubicBezTo>
                  <a:lnTo>
                    <a:pt x="109047" y="580492"/>
                  </a:lnTo>
                  <a:cubicBezTo>
                    <a:pt x="48822" y="580492"/>
                    <a:pt x="0" y="531670"/>
                    <a:pt x="0" y="471446"/>
                  </a:cubicBezTo>
                  <a:lnTo>
                    <a:pt x="0" y="109047"/>
                  </a:lnTo>
                  <a:cubicBezTo>
                    <a:pt x="0" y="48822"/>
                    <a:pt x="48822" y="0"/>
                    <a:pt x="109047" y="0"/>
                  </a:cubicBezTo>
                  <a:close/>
                </a:path>
              </a:pathLst>
            </a:custGeom>
            <a:solidFill>
              <a:srgbClr val="DBDA1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1836440" cy="6566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3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92403">
            <a:off x="680337" y="4987697"/>
            <a:ext cx="5906898" cy="196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b="true" sz="6999" spc="-69">
                <a:solidFill>
                  <a:srgbClr val="292929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XP</a:t>
            </a:r>
          </a:p>
          <a:p>
            <a:pPr algn="ctr">
              <a:lnSpc>
                <a:spcPts val="7699"/>
              </a:lnSpc>
            </a:pPr>
            <a:r>
              <a:rPr lang="en-US" b="true" sz="6999" spc="-69">
                <a:solidFill>
                  <a:srgbClr val="292929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(Extreme Programming)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2501670" y="1028700"/>
            <a:ext cx="4757630" cy="3964215"/>
            <a:chOff x="0" y="0"/>
            <a:chExt cx="1488185" cy="12400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88185" cy="1240005"/>
            </a:xfrm>
            <a:custGeom>
              <a:avLst/>
              <a:gdLst/>
              <a:ahLst/>
              <a:cxnLst/>
              <a:rect r="r" b="b" t="t" l="l"/>
              <a:pathLst>
                <a:path h="1240005" w="1488185">
                  <a:moveTo>
                    <a:pt x="97636" y="0"/>
                  </a:moveTo>
                  <a:lnTo>
                    <a:pt x="1390549" y="0"/>
                  </a:lnTo>
                  <a:cubicBezTo>
                    <a:pt x="1416444" y="0"/>
                    <a:pt x="1441278" y="10287"/>
                    <a:pt x="1459588" y="28597"/>
                  </a:cubicBezTo>
                  <a:cubicBezTo>
                    <a:pt x="1477898" y="46907"/>
                    <a:pt x="1488185" y="71741"/>
                    <a:pt x="1488185" y="97636"/>
                  </a:cubicBezTo>
                  <a:lnTo>
                    <a:pt x="1488185" y="1142369"/>
                  </a:lnTo>
                  <a:cubicBezTo>
                    <a:pt x="1488185" y="1168264"/>
                    <a:pt x="1477898" y="1193098"/>
                    <a:pt x="1459588" y="1211408"/>
                  </a:cubicBezTo>
                  <a:cubicBezTo>
                    <a:pt x="1441278" y="1229718"/>
                    <a:pt x="1416444" y="1240005"/>
                    <a:pt x="1390549" y="1240005"/>
                  </a:cubicBezTo>
                  <a:lnTo>
                    <a:pt x="97636" y="1240005"/>
                  </a:lnTo>
                  <a:cubicBezTo>
                    <a:pt x="71741" y="1240005"/>
                    <a:pt x="46907" y="1229718"/>
                    <a:pt x="28597" y="1211408"/>
                  </a:cubicBezTo>
                  <a:cubicBezTo>
                    <a:pt x="10287" y="1193098"/>
                    <a:pt x="0" y="1168264"/>
                    <a:pt x="0" y="1142369"/>
                  </a:cubicBezTo>
                  <a:lnTo>
                    <a:pt x="0" y="97636"/>
                  </a:lnTo>
                  <a:cubicBezTo>
                    <a:pt x="0" y="71741"/>
                    <a:pt x="10287" y="46907"/>
                    <a:pt x="28597" y="28597"/>
                  </a:cubicBezTo>
                  <a:cubicBezTo>
                    <a:pt x="46907" y="10287"/>
                    <a:pt x="71741" y="0"/>
                    <a:pt x="9763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292929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1488185" cy="1316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761090" y="1283267"/>
            <a:ext cx="4238791" cy="872525"/>
            <a:chOff x="0" y="0"/>
            <a:chExt cx="1074659" cy="22121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74659" cy="221211"/>
            </a:xfrm>
            <a:custGeom>
              <a:avLst/>
              <a:gdLst/>
              <a:ahLst/>
              <a:cxnLst/>
              <a:rect r="r" b="b" t="t" l="l"/>
              <a:pathLst>
                <a:path h="221211" w="1074659">
                  <a:moveTo>
                    <a:pt x="110605" y="0"/>
                  </a:moveTo>
                  <a:lnTo>
                    <a:pt x="964053" y="0"/>
                  </a:lnTo>
                  <a:cubicBezTo>
                    <a:pt x="993388" y="0"/>
                    <a:pt x="1021520" y="11653"/>
                    <a:pt x="1042263" y="32396"/>
                  </a:cubicBezTo>
                  <a:cubicBezTo>
                    <a:pt x="1063006" y="53138"/>
                    <a:pt x="1074659" y="81271"/>
                    <a:pt x="1074659" y="110605"/>
                  </a:cubicBezTo>
                  <a:lnTo>
                    <a:pt x="1074659" y="110605"/>
                  </a:lnTo>
                  <a:cubicBezTo>
                    <a:pt x="1074659" y="139940"/>
                    <a:pt x="1063006" y="168073"/>
                    <a:pt x="1042263" y="188815"/>
                  </a:cubicBezTo>
                  <a:cubicBezTo>
                    <a:pt x="1021520" y="209558"/>
                    <a:pt x="993388" y="221211"/>
                    <a:pt x="964053" y="221211"/>
                  </a:cubicBezTo>
                  <a:lnTo>
                    <a:pt x="110605" y="221211"/>
                  </a:lnTo>
                  <a:cubicBezTo>
                    <a:pt x="81271" y="221211"/>
                    <a:pt x="53138" y="209558"/>
                    <a:pt x="32396" y="188815"/>
                  </a:cubicBezTo>
                  <a:cubicBezTo>
                    <a:pt x="11653" y="168073"/>
                    <a:pt x="0" y="139940"/>
                    <a:pt x="0" y="110605"/>
                  </a:cubicBezTo>
                  <a:lnTo>
                    <a:pt x="0" y="110605"/>
                  </a:lnTo>
                  <a:cubicBezTo>
                    <a:pt x="0" y="81271"/>
                    <a:pt x="11653" y="53138"/>
                    <a:pt x="32396" y="32396"/>
                  </a:cubicBezTo>
                  <a:cubicBezTo>
                    <a:pt x="53138" y="11653"/>
                    <a:pt x="81271" y="0"/>
                    <a:pt x="110605" y="0"/>
                  </a:cubicBezTo>
                  <a:close/>
                </a:path>
              </a:pathLst>
            </a:custGeom>
            <a:solidFill>
              <a:srgbClr val="496AF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1074659" cy="2974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501670" y="5294085"/>
            <a:ext cx="4757630" cy="3964215"/>
            <a:chOff x="0" y="0"/>
            <a:chExt cx="1488185" cy="124000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88185" cy="1240005"/>
            </a:xfrm>
            <a:custGeom>
              <a:avLst/>
              <a:gdLst/>
              <a:ahLst/>
              <a:cxnLst/>
              <a:rect r="r" b="b" t="t" l="l"/>
              <a:pathLst>
                <a:path h="1240005" w="1488185">
                  <a:moveTo>
                    <a:pt x="97636" y="0"/>
                  </a:moveTo>
                  <a:lnTo>
                    <a:pt x="1390549" y="0"/>
                  </a:lnTo>
                  <a:cubicBezTo>
                    <a:pt x="1416444" y="0"/>
                    <a:pt x="1441278" y="10287"/>
                    <a:pt x="1459588" y="28597"/>
                  </a:cubicBezTo>
                  <a:cubicBezTo>
                    <a:pt x="1477898" y="46907"/>
                    <a:pt x="1488185" y="71741"/>
                    <a:pt x="1488185" y="97636"/>
                  </a:cubicBezTo>
                  <a:lnTo>
                    <a:pt x="1488185" y="1142369"/>
                  </a:lnTo>
                  <a:cubicBezTo>
                    <a:pt x="1488185" y="1168264"/>
                    <a:pt x="1477898" y="1193098"/>
                    <a:pt x="1459588" y="1211408"/>
                  </a:cubicBezTo>
                  <a:cubicBezTo>
                    <a:pt x="1441278" y="1229718"/>
                    <a:pt x="1416444" y="1240005"/>
                    <a:pt x="1390549" y="1240005"/>
                  </a:cubicBezTo>
                  <a:lnTo>
                    <a:pt x="97636" y="1240005"/>
                  </a:lnTo>
                  <a:cubicBezTo>
                    <a:pt x="71741" y="1240005"/>
                    <a:pt x="46907" y="1229718"/>
                    <a:pt x="28597" y="1211408"/>
                  </a:cubicBezTo>
                  <a:cubicBezTo>
                    <a:pt x="10287" y="1193098"/>
                    <a:pt x="0" y="1168264"/>
                    <a:pt x="0" y="1142369"/>
                  </a:cubicBezTo>
                  <a:lnTo>
                    <a:pt x="0" y="97636"/>
                  </a:lnTo>
                  <a:cubicBezTo>
                    <a:pt x="0" y="71741"/>
                    <a:pt x="10287" y="46907"/>
                    <a:pt x="28597" y="28597"/>
                  </a:cubicBezTo>
                  <a:cubicBezTo>
                    <a:pt x="46907" y="10287"/>
                    <a:pt x="71741" y="0"/>
                    <a:pt x="9763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292929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1488185" cy="1316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3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761090" y="5548653"/>
            <a:ext cx="4238791" cy="872525"/>
            <a:chOff x="0" y="0"/>
            <a:chExt cx="1074659" cy="22121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74659" cy="221211"/>
            </a:xfrm>
            <a:custGeom>
              <a:avLst/>
              <a:gdLst/>
              <a:ahLst/>
              <a:cxnLst/>
              <a:rect r="r" b="b" t="t" l="l"/>
              <a:pathLst>
                <a:path h="221211" w="1074659">
                  <a:moveTo>
                    <a:pt x="110605" y="0"/>
                  </a:moveTo>
                  <a:lnTo>
                    <a:pt x="964053" y="0"/>
                  </a:lnTo>
                  <a:cubicBezTo>
                    <a:pt x="993388" y="0"/>
                    <a:pt x="1021520" y="11653"/>
                    <a:pt x="1042263" y="32396"/>
                  </a:cubicBezTo>
                  <a:cubicBezTo>
                    <a:pt x="1063006" y="53138"/>
                    <a:pt x="1074659" y="81271"/>
                    <a:pt x="1074659" y="110605"/>
                  </a:cubicBezTo>
                  <a:lnTo>
                    <a:pt x="1074659" y="110605"/>
                  </a:lnTo>
                  <a:cubicBezTo>
                    <a:pt x="1074659" y="139940"/>
                    <a:pt x="1063006" y="168073"/>
                    <a:pt x="1042263" y="188815"/>
                  </a:cubicBezTo>
                  <a:cubicBezTo>
                    <a:pt x="1021520" y="209558"/>
                    <a:pt x="993388" y="221211"/>
                    <a:pt x="964053" y="221211"/>
                  </a:cubicBezTo>
                  <a:lnTo>
                    <a:pt x="110605" y="221211"/>
                  </a:lnTo>
                  <a:cubicBezTo>
                    <a:pt x="81271" y="221211"/>
                    <a:pt x="53138" y="209558"/>
                    <a:pt x="32396" y="188815"/>
                  </a:cubicBezTo>
                  <a:cubicBezTo>
                    <a:pt x="11653" y="168073"/>
                    <a:pt x="0" y="139940"/>
                    <a:pt x="0" y="110605"/>
                  </a:cubicBezTo>
                  <a:lnTo>
                    <a:pt x="0" y="110605"/>
                  </a:lnTo>
                  <a:cubicBezTo>
                    <a:pt x="0" y="81271"/>
                    <a:pt x="11653" y="53138"/>
                    <a:pt x="32396" y="32396"/>
                  </a:cubicBezTo>
                  <a:cubicBezTo>
                    <a:pt x="53138" y="11653"/>
                    <a:pt x="81271" y="0"/>
                    <a:pt x="110605" y="0"/>
                  </a:cubicBezTo>
                  <a:close/>
                </a:path>
              </a:pathLst>
            </a:custGeom>
            <a:solidFill>
              <a:srgbClr val="496AF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76200"/>
              <a:ext cx="1074659" cy="2974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3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440680" y="1028700"/>
            <a:ext cx="4757630" cy="3964215"/>
            <a:chOff x="0" y="0"/>
            <a:chExt cx="1488185" cy="124000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488185" cy="1240005"/>
            </a:xfrm>
            <a:custGeom>
              <a:avLst/>
              <a:gdLst/>
              <a:ahLst/>
              <a:cxnLst/>
              <a:rect r="r" b="b" t="t" l="l"/>
              <a:pathLst>
                <a:path h="1240005" w="1488185">
                  <a:moveTo>
                    <a:pt x="97636" y="0"/>
                  </a:moveTo>
                  <a:lnTo>
                    <a:pt x="1390549" y="0"/>
                  </a:lnTo>
                  <a:cubicBezTo>
                    <a:pt x="1416444" y="0"/>
                    <a:pt x="1441278" y="10287"/>
                    <a:pt x="1459588" y="28597"/>
                  </a:cubicBezTo>
                  <a:cubicBezTo>
                    <a:pt x="1477898" y="46907"/>
                    <a:pt x="1488185" y="71741"/>
                    <a:pt x="1488185" y="97636"/>
                  </a:cubicBezTo>
                  <a:lnTo>
                    <a:pt x="1488185" y="1142369"/>
                  </a:lnTo>
                  <a:cubicBezTo>
                    <a:pt x="1488185" y="1168264"/>
                    <a:pt x="1477898" y="1193098"/>
                    <a:pt x="1459588" y="1211408"/>
                  </a:cubicBezTo>
                  <a:cubicBezTo>
                    <a:pt x="1441278" y="1229718"/>
                    <a:pt x="1416444" y="1240005"/>
                    <a:pt x="1390549" y="1240005"/>
                  </a:cubicBezTo>
                  <a:lnTo>
                    <a:pt x="97636" y="1240005"/>
                  </a:lnTo>
                  <a:cubicBezTo>
                    <a:pt x="71741" y="1240005"/>
                    <a:pt x="46907" y="1229718"/>
                    <a:pt x="28597" y="1211408"/>
                  </a:cubicBezTo>
                  <a:cubicBezTo>
                    <a:pt x="10287" y="1193098"/>
                    <a:pt x="0" y="1168264"/>
                    <a:pt x="0" y="1142369"/>
                  </a:cubicBezTo>
                  <a:lnTo>
                    <a:pt x="0" y="97636"/>
                  </a:lnTo>
                  <a:cubicBezTo>
                    <a:pt x="0" y="71741"/>
                    <a:pt x="10287" y="46907"/>
                    <a:pt x="28597" y="28597"/>
                  </a:cubicBezTo>
                  <a:cubicBezTo>
                    <a:pt x="46907" y="10287"/>
                    <a:pt x="71741" y="0"/>
                    <a:pt x="9763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292929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76200"/>
              <a:ext cx="1488185" cy="1316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3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700099" y="1283267"/>
            <a:ext cx="4238791" cy="872525"/>
            <a:chOff x="0" y="0"/>
            <a:chExt cx="1074659" cy="22121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74659" cy="221211"/>
            </a:xfrm>
            <a:custGeom>
              <a:avLst/>
              <a:gdLst/>
              <a:ahLst/>
              <a:cxnLst/>
              <a:rect r="r" b="b" t="t" l="l"/>
              <a:pathLst>
                <a:path h="221211" w="1074659">
                  <a:moveTo>
                    <a:pt x="110605" y="0"/>
                  </a:moveTo>
                  <a:lnTo>
                    <a:pt x="964053" y="0"/>
                  </a:lnTo>
                  <a:cubicBezTo>
                    <a:pt x="993388" y="0"/>
                    <a:pt x="1021520" y="11653"/>
                    <a:pt x="1042263" y="32396"/>
                  </a:cubicBezTo>
                  <a:cubicBezTo>
                    <a:pt x="1063006" y="53138"/>
                    <a:pt x="1074659" y="81271"/>
                    <a:pt x="1074659" y="110605"/>
                  </a:cubicBezTo>
                  <a:lnTo>
                    <a:pt x="1074659" y="110605"/>
                  </a:lnTo>
                  <a:cubicBezTo>
                    <a:pt x="1074659" y="139940"/>
                    <a:pt x="1063006" y="168073"/>
                    <a:pt x="1042263" y="188815"/>
                  </a:cubicBezTo>
                  <a:cubicBezTo>
                    <a:pt x="1021520" y="209558"/>
                    <a:pt x="993388" y="221211"/>
                    <a:pt x="964053" y="221211"/>
                  </a:cubicBezTo>
                  <a:lnTo>
                    <a:pt x="110605" y="221211"/>
                  </a:lnTo>
                  <a:cubicBezTo>
                    <a:pt x="81271" y="221211"/>
                    <a:pt x="53138" y="209558"/>
                    <a:pt x="32396" y="188815"/>
                  </a:cubicBezTo>
                  <a:cubicBezTo>
                    <a:pt x="11653" y="168073"/>
                    <a:pt x="0" y="139940"/>
                    <a:pt x="0" y="110605"/>
                  </a:cubicBezTo>
                  <a:lnTo>
                    <a:pt x="0" y="110605"/>
                  </a:lnTo>
                  <a:cubicBezTo>
                    <a:pt x="0" y="81271"/>
                    <a:pt x="11653" y="53138"/>
                    <a:pt x="32396" y="32396"/>
                  </a:cubicBezTo>
                  <a:cubicBezTo>
                    <a:pt x="53138" y="11653"/>
                    <a:pt x="81271" y="0"/>
                    <a:pt x="110605" y="0"/>
                  </a:cubicBezTo>
                  <a:close/>
                </a:path>
              </a:pathLst>
            </a:custGeom>
            <a:solidFill>
              <a:srgbClr val="496AF1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76200"/>
              <a:ext cx="1074659" cy="2974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3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440680" y="5294085"/>
            <a:ext cx="4757630" cy="3964215"/>
            <a:chOff x="0" y="0"/>
            <a:chExt cx="1488185" cy="124000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488185" cy="1240005"/>
            </a:xfrm>
            <a:custGeom>
              <a:avLst/>
              <a:gdLst/>
              <a:ahLst/>
              <a:cxnLst/>
              <a:rect r="r" b="b" t="t" l="l"/>
              <a:pathLst>
                <a:path h="1240005" w="1488185">
                  <a:moveTo>
                    <a:pt x="97636" y="0"/>
                  </a:moveTo>
                  <a:lnTo>
                    <a:pt x="1390549" y="0"/>
                  </a:lnTo>
                  <a:cubicBezTo>
                    <a:pt x="1416444" y="0"/>
                    <a:pt x="1441278" y="10287"/>
                    <a:pt x="1459588" y="28597"/>
                  </a:cubicBezTo>
                  <a:cubicBezTo>
                    <a:pt x="1477898" y="46907"/>
                    <a:pt x="1488185" y="71741"/>
                    <a:pt x="1488185" y="97636"/>
                  </a:cubicBezTo>
                  <a:lnTo>
                    <a:pt x="1488185" y="1142369"/>
                  </a:lnTo>
                  <a:cubicBezTo>
                    <a:pt x="1488185" y="1168264"/>
                    <a:pt x="1477898" y="1193098"/>
                    <a:pt x="1459588" y="1211408"/>
                  </a:cubicBezTo>
                  <a:cubicBezTo>
                    <a:pt x="1441278" y="1229718"/>
                    <a:pt x="1416444" y="1240005"/>
                    <a:pt x="1390549" y="1240005"/>
                  </a:cubicBezTo>
                  <a:lnTo>
                    <a:pt x="97636" y="1240005"/>
                  </a:lnTo>
                  <a:cubicBezTo>
                    <a:pt x="71741" y="1240005"/>
                    <a:pt x="46907" y="1229718"/>
                    <a:pt x="28597" y="1211408"/>
                  </a:cubicBezTo>
                  <a:cubicBezTo>
                    <a:pt x="10287" y="1193098"/>
                    <a:pt x="0" y="1168264"/>
                    <a:pt x="0" y="1142369"/>
                  </a:cubicBezTo>
                  <a:lnTo>
                    <a:pt x="0" y="97636"/>
                  </a:lnTo>
                  <a:cubicBezTo>
                    <a:pt x="0" y="71741"/>
                    <a:pt x="10287" y="46907"/>
                    <a:pt x="28597" y="28597"/>
                  </a:cubicBezTo>
                  <a:cubicBezTo>
                    <a:pt x="46907" y="10287"/>
                    <a:pt x="71741" y="0"/>
                    <a:pt x="9763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292929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76200"/>
              <a:ext cx="1488185" cy="1316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3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700099" y="5548653"/>
            <a:ext cx="4238791" cy="872525"/>
            <a:chOff x="0" y="0"/>
            <a:chExt cx="1074659" cy="22121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74659" cy="221211"/>
            </a:xfrm>
            <a:custGeom>
              <a:avLst/>
              <a:gdLst/>
              <a:ahLst/>
              <a:cxnLst/>
              <a:rect r="r" b="b" t="t" l="l"/>
              <a:pathLst>
                <a:path h="221211" w="1074659">
                  <a:moveTo>
                    <a:pt x="110605" y="0"/>
                  </a:moveTo>
                  <a:lnTo>
                    <a:pt x="964053" y="0"/>
                  </a:lnTo>
                  <a:cubicBezTo>
                    <a:pt x="993388" y="0"/>
                    <a:pt x="1021520" y="11653"/>
                    <a:pt x="1042263" y="32396"/>
                  </a:cubicBezTo>
                  <a:cubicBezTo>
                    <a:pt x="1063006" y="53138"/>
                    <a:pt x="1074659" y="81271"/>
                    <a:pt x="1074659" y="110605"/>
                  </a:cubicBezTo>
                  <a:lnTo>
                    <a:pt x="1074659" y="110605"/>
                  </a:lnTo>
                  <a:cubicBezTo>
                    <a:pt x="1074659" y="139940"/>
                    <a:pt x="1063006" y="168073"/>
                    <a:pt x="1042263" y="188815"/>
                  </a:cubicBezTo>
                  <a:cubicBezTo>
                    <a:pt x="1021520" y="209558"/>
                    <a:pt x="993388" y="221211"/>
                    <a:pt x="964053" y="221211"/>
                  </a:cubicBezTo>
                  <a:lnTo>
                    <a:pt x="110605" y="221211"/>
                  </a:lnTo>
                  <a:cubicBezTo>
                    <a:pt x="81271" y="221211"/>
                    <a:pt x="53138" y="209558"/>
                    <a:pt x="32396" y="188815"/>
                  </a:cubicBezTo>
                  <a:cubicBezTo>
                    <a:pt x="11653" y="168073"/>
                    <a:pt x="0" y="139940"/>
                    <a:pt x="0" y="110605"/>
                  </a:cubicBezTo>
                  <a:lnTo>
                    <a:pt x="0" y="110605"/>
                  </a:lnTo>
                  <a:cubicBezTo>
                    <a:pt x="0" y="81271"/>
                    <a:pt x="11653" y="53138"/>
                    <a:pt x="32396" y="32396"/>
                  </a:cubicBezTo>
                  <a:cubicBezTo>
                    <a:pt x="53138" y="11653"/>
                    <a:pt x="81271" y="0"/>
                    <a:pt x="110605" y="0"/>
                  </a:cubicBezTo>
                  <a:close/>
                </a:path>
              </a:pathLst>
            </a:custGeom>
            <a:solidFill>
              <a:srgbClr val="496AF1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76200"/>
              <a:ext cx="1074659" cy="2974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3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4702327" y="8660358"/>
            <a:ext cx="2098668" cy="2125723"/>
          </a:xfrm>
          <a:custGeom>
            <a:avLst/>
            <a:gdLst/>
            <a:ahLst/>
            <a:cxnLst/>
            <a:rect r="r" b="b" t="t" l="l"/>
            <a:pathLst>
              <a:path h="2125723" w="2098668">
                <a:moveTo>
                  <a:pt x="0" y="0"/>
                </a:moveTo>
                <a:lnTo>
                  <a:pt x="2098668" y="0"/>
                </a:lnTo>
                <a:lnTo>
                  <a:pt x="2098668" y="2125723"/>
                </a:lnTo>
                <a:lnTo>
                  <a:pt x="0" y="21257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-1257931">
            <a:off x="-205057" y="2314753"/>
            <a:ext cx="1485733" cy="1188586"/>
          </a:xfrm>
          <a:custGeom>
            <a:avLst/>
            <a:gdLst/>
            <a:ahLst/>
            <a:cxnLst/>
            <a:rect r="r" b="b" t="t" l="l"/>
            <a:pathLst>
              <a:path h="1188586" w="1485733">
                <a:moveTo>
                  <a:pt x="0" y="0"/>
                </a:moveTo>
                <a:lnTo>
                  <a:pt x="1485733" y="0"/>
                </a:lnTo>
                <a:lnTo>
                  <a:pt x="1485733" y="1188586"/>
                </a:lnTo>
                <a:lnTo>
                  <a:pt x="0" y="11885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2630083" y="2272011"/>
            <a:ext cx="4238791" cy="1985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9781" indent="-229891" lvl="1">
              <a:lnSpc>
                <a:spcPts val="3194"/>
              </a:lnSpc>
              <a:buFont typeface="Arial"/>
              <a:buChar char="•"/>
            </a:pPr>
            <a:r>
              <a:rPr lang="en-US" sz="2129">
                <a:solidFill>
                  <a:srgbClr val="292929"/>
                </a:solidFill>
                <a:latin typeface="Neue Montreal"/>
                <a:ea typeface="Neue Montreal"/>
                <a:cs typeface="Neue Montreal"/>
                <a:sym typeface="Neue Montreal"/>
              </a:rPr>
              <a:t>Entrega rápida y frecuente de valor</a:t>
            </a:r>
          </a:p>
          <a:p>
            <a:pPr algn="l" marL="459781" indent="-229891" lvl="1">
              <a:lnSpc>
                <a:spcPts val="3194"/>
              </a:lnSpc>
              <a:buFont typeface="Arial"/>
              <a:buChar char="•"/>
            </a:pPr>
            <a:r>
              <a:rPr lang="en-US" sz="2129">
                <a:solidFill>
                  <a:srgbClr val="292929"/>
                </a:solidFill>
                <a:latin typeface="Neue Montreal"/>
                <a:ea typeface="Neue Montreal"/>
                <a:cs typeface="Neue Montreal"/>
                <a:sym typeface="Neue Montreal"/>
              </a:rPr>
              <a:t>Adaptabilidad y flexibilidad</a:t>
            </a:r>
          </a:p>
          <a:p>
            <a:pPr algn="l" marL="459781" indent="-229891" lvl="1">
              <a:lnSpc>
                <a:spcPts val="3194"/>
              </a:lnSpc>
              <a:buFont typeface="Arial"/>
              <a:buChar char="•"/>
            </a:pPr>
            <a:r>
              <a:rPr lang="en-US" sz="2129">
                <a:solidFill>
                  <a:srgbClr val="292929"/>
                </a:solidFill>
                <a:latin typeface="Neue Montreal"/>
                <a:ea typeface="Neue Montreal"/>
                <a:cs typeface="Neue Montreal"/>
                <a:sym typeface="Neue Montreal"/>
              </a:rPr>
              <a:t>Mejora de la colaboración y comunicación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892096" y="1478210"/>
            <a:ext cx="3976777" cy="430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3"/>
              </a:lnSpc>
            </a:pPr>
            <a:r>
              <a:rPr lang="en-US" sz="2389" b="true">
                <a:solidFill>
                  <a:srgbClr val="FFFBF7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Ventajas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761090" y="6537396"/>
            <a:ext cx="4238791" cy="1985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4"/>
              </a:lnSpc>
            </a:pPr>
            <a:r>
              <a:rPr lang="en-US" sz="2129">
                <a:solidFill>
                  <a:srgbClr val="292929"/>
                </a:solidFill>
                <a:latin typeface="Neue Montreal"/>
                <a:ea typeface="Neue Montreal"/>
                <a:cs typeface="Neue Montreal"/>
                <a:sym typeface="Neue Montreal"/>
              </a:rPr>
              <a:t>Debido a que el equipo de trabajo está trabajando con el cliente constantemente, permite entregar versiones incrementales del sistema de una forma muy rápida.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892096" y="5574451"/>
            <a:ext cx="3976777" cy="792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3"/>
              </a:lnSpc>
            </a:pPr>
            <a:r>
              <a:rPr lang="en-US" sz="2189" b="true">
                <a:solidFill>
                  <a:srgbClr val="FFFBF7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Como se adapta a nuestro proyecto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700099" y="2310111"/>
            <a:ext cx="4238791" cy="2058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68"/>
              </a:lnSpc>
            </a:pPr>
            <a:r>
              <a:rPr lang="en-US" sz="2129">
                <a:solidFill>
                  <a:srgbClr val="292929"/>
                </a:solidFill>
                <a:latin typeface="Neue Montreal"/>
                <a:ea typeface="Neue Montreal"/>
                <a:cs typeface="Neue Montreal"/>
                <a:sym typeface="Neue Montreal"/>
              </a:rPr>
              <a:t>XP o Extreme programing es una metodología ágil de desarrollo de software que se enfoca en producir código de muy alta calidad y en adaptarse rápidamente a los requisitos cambiantes del cliente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831106" y="1447022"/>
            <a:ext cx="3976777" cy="430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3"/>
              </a:lnSpc>
            </a:pPr>
            <a:r>
              <a:rPr lang="en-US" sz="2389" b="true">
                <a:solidFill>
                  <a:srgbClr val="FFFBF7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Que es XP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700099" y="6726783"/>
            <a:ext cx="4238791" cy="1985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9781" indent="-229891" lvl="1">
              <a:lnSpc>
                <a:spcPts val="3194"/>
              </a:lnSpc>
              <a:buFont typeface="Arial"/>
              <a:buChar char="•"/>
            </a:pPr>
            <a:r>
              <a:rPr lang="en-US" b="true" sz="2129">
                <a:solidFill>
                  <a:srgbClr val="292929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Alta exigencia de participación del cliente</a:t>
            </a:r>
          </a:p>
          <a:p>
            <a:pPr algn="l" marL="459781" indent="-229891" lvl="1">
              <a:lnSpc>
                <a:spcPts val="3194"/>
              </a:lnSpc>
              <a:buFont typeface="Arial"/>
              <a:buChar char="•"/>
            </a:pPr>
            <a:r>
              <a:rPr lang="en-US" b="true" sz="2129">
                <a:solidFill>
                  <a:srgbClr val="292929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Dificultad para equipos grandes</a:t>
            </a:r>
          </a:p>
          <a:p>
            <a:pPr algn="l" marL="459781" indent="-229891" lvl="1">
              <a:lnSpc>
                <a:spcPts val="3194"/>
              </a:lnSpc>
              <a:buFont typeface="Arial"/>
              <a:buChar char="•"/>
            </a:pPr>
            <a:r>
              <a:rPr lang="en-US" b="true" sz="2129">
                <a:solidFill>
                  <a:srgbClr val="292929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No ideal para todo tipo de proyectos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7831106" y="5743595"/>
            <a:ext cx="3976777" cy="430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3"/>
              </a:lnSpc>
            </a:pPr>
            <a:r>
              <a:rPr lang="en-US" sz="2389" b="true">
                <a:solidFill>
                  <a:srgbClr val="FFFBF7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Desventajas</a:t>
            </a:r>
          </a:p>
        </p:txBody>
      </p:sp>
      <p:sp>
        <p:nvSpPr>
          <p:cNvPr name="Freeform 42" id="42"/>
          <p:cNvSpPr/>
          <p:nvPr/>
        </p:nvSpPr>
        <p:spPr>
          <a:xfrm flipH="false" flipV="false" rot="0">
            <a:off x="1028700" y="1028700"/>
            <a:ext cx="641214" cy="667062"/>
          </a:xfrm>
          <a:custGeom>
            <a:avLst/>
            <a:gdLst/>
            <a:ahLst/>
            <a:cxnLst/>
            <a:rect r="r" b="b" t="t" l="l"/>
            <a:pathLst>
              <a:path h="667062" w="641214">
                <a:moveTo>
                  <a:pt x="0" y="0"/>
                </a:moveTo>
                <a:lnTo>
                  <a:pt x="641214" y="0"/>
                </a:lnTo>
                <a:lnTo>
                  <a:pt x="641214" y="667062"/>
                </a:lnTo>
                <a:lnTo>
                  <a:pt x="0" y="6670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3" id="43"/>
          <p:cNvSpPr txBox="true"/>
          <p:nvPr/>
        </p:nvSpPr>
        <p:spPr>
          <a:xfrm rot="0">
            <a:off x="1855811" y="1157444"/>
            <a:ext cx="3557742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19"/>
              </a:lnSpc>
            </a:pPr>
            <a:r>
              <a:rPr lang="en-US" b="true" sz="2599" spc="-25">
                <a:solidFill>
                  <a:srgbClr val="292929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Capstone_002D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641214" cy="667062"/>
          </a:xfrm>
          <a:custGeom>
            <a:avLst/>
            <a:gdLst/>
            <a:ahLst/>
            <a:cxnLst/>
            <a:rect r="r" b="b" t="t" l="l"/>
            <a:pathLst>
              <a:path h="667062" w="641214">
                <a:moveTo>
                  <a:pt x="0" y="0"/>
                </a:moveTo>
                <a:lnTo>
                  <a:pt x="641214" y="0"/>
                </a:lnTo>
                <a:lnTo>
                  <a:pt x="641214" y="667062"/>
                </a:lnTo>
                <a:lnTo>
                  <a:pt x="0" y="6670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550552" y="4816633"/>
            <a:ext cx="5186897" cy="4441667"/>
            <a:chOff x="0" y="0"/>
            <a:chExt cx="1571944" cy="134609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71944" cy="1346094"/>
            </a:xfrm>
            <a:custGeom>
              <a:avLst/>
              <a:gdLst/>
              <a:ahLst/>
              <a:cxnLst/>
              <a:rect r="r" b="b" t="t" l="l"/>
              <a:pathLst>
                <a:path h="1346094" w="1571944">
                  <a:moveTo>
                    <a:pt x="128363" y="0"/>
                  </a:moveTo>
                  <a:lnTo>
                    <a:pt x="1443581" y="0"/>
                  </a:lnTo>
                  <a:cubicBezTo>
                    <a:pt x="1477625" y="0"/>
                    <a:pt x="1510275" y="13524"/>
                    <a:pt x="1534347" y="37597"/>
                  </a:cubicBezTo>
                  <a:cubicBezTo>
                    <a:pt x="1558420" y="61669"/>
                    <a:pt x="1571944" y="94319"/>
                    <a:pt x="1571944" y="128363"/>
                  </a:cubicBezTo>
                  <a:lnTo>
                    <a:pt x="1571944" y="1217731"/>
                  </a:lnTo>
                  <a:cubicBezTo>
                    <a:pt x="1571944" y="1251775"/>
                    <a:pt x="1558420" y="1284425"/>
                    <a:pt x="1534347" y="1308498"/>
                  </a:cubicBezTo>
                  <a:cubicBezTo>
                    <a:pt x="1510275" y="1332570"/>
                    <a:pt x="1477625" y="1346094"/>
                    <a:pt x="1443581" y="1346094"/>
                  </a:cubicBezTo>
                  <a:lnTo>
                    <a:pt x="128363" y="1346094"/>
                  </a:lnTo>
                  <a:cubicBezTo>
                    <a:pt x="94319" y="1346094"/>
                    <a:pt x="61669" y="1332570"/>
                    <a:pt x="37597" y="1308498"/>
                  </a:cubicBezTo>
                  <a:cubicBezTo>
                    <a:pt x="13524" y="1284425"/>
                    <a:pt x="0" y="1251775"/>
                    <a:pt x="0" y="1217731"/>
                  </a:cubicBezTo>
                  <a:lnTo>
                    <a:pt x="0" y="128363"/>
                  </a:lnTo>
                  <a:cubicBezTo>
                    <a:pt x="0" y="94319"/>
                    <a:pt x="13524" y="61669"/>
                    <a:pt x="37597" y="37597"/>
                  </a:cubicBezTo>
                  <a:cubicBezTo>
                    <a:pt x="61669" y="13524"/>
                    <a:pt x="94319" y="0"/>
                    <a:pt x="1283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292929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1571944" cy="14222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3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821032" y="5087778"/>
            <a:ext cx="4656976" cy="1185401"/>
            <a:chOff x="0" y="0"/>
            <a:chExt cx="1411346" cy="3592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11346" cy="359248"/>
            </a:xfrm>
            <a:custGeom>
              <a:avLst/>
              <a:gdLst/>
              <a:ahLst/>
              <a:cxnLst/>
              <a:rect r="r" b="b" t="t" l="l"/>
              <a:pathLst>
                <a:path h="359248" w="1411346">
                  <a:moveTo>
                    <a:pt x="101409" y="0"/>
                  </a:moveTo>
                  <a:lnTo>
                    <a:pt x="1309937" y="0"/>
                  </a:lnTo>
                  <a:cubicBezTo>
                    <a:pt x="1336833" y="0"/>
                    <a:pt x="1362626" y="10684"/>
                    <a:pt x="1381644" y="29702"/>
                  </a:cubicBezTo>
                  <a:cubicBezTo>
                    <a:pt x="1400662" y="48720"/>
                    <a:pt x="1411346" y="74513"/>
                    <a:pt x="1411346" y="101409"/>
                  </a:cubicBezTo>
                  <a:lnTo>
                    <a:pt x="1411346" y="257840"/>
                  </a:lnTo>
                  <a:cubicBezTo>
                    <a:pt x="1411346" y="313846"/>
                    <a:pt x="1365944" y="359248"/>
                    <a:pt x="1309937" y="359248"/>
                  </a:cubicBezTo>
                  <a:lnTo>
                    <a:pt x="101409" y="359248"/>
                  </a:lnTo>
                  <a:cubicBezTo>
                    <a:pt x="45402" y="359248"/>
                    <a:pt x="0" y="313846"/>
                    <a:pt x="0" y="257840"/>
                  </a:cubicBezTo>
                  <a:lnTo>
                    <a:pt x="0" y="101409"/>
                  </a:lnTo>
                  <a:cubicBezTo>
                    <a:pt x="0" y="45402"/>
                    <a:pt x="45402" y="0"/>
                    <a:pt x="101409" y="0"/>
                  </a:cubicBezTo>
                  <a:close/>
                </a:path>
              </a:pathLst>
            </a:custGeom>
            <a:solidFill>
              <a:srgbClr val="496AF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1411346" cy="4354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3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072403" y="4816633"/>
            <a:ext cx="5186897" cy="4441667"/>
            <a:chOff x="0" y="0"/>
            <a:chExt cx="1571944" cy="134609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71944" cy="1346094"/>
            </a:xfrm>
            <a:custGeom>
              <a:avLst/>
              <a:gdLst/>
              <a:ahLst/>
              <a:cxnLst/>
              <a:rect r="r" b="b" t="t" l="l"/>
              <a:pathLst>
                <a:path h="1346094" w="1571944">
                  <a:moveTo>
                    <a:pt x="128363" y="0"/>
                  </a:moveTo>
                  <a:lnTo>
                    <a:pt x="1443581" y="0"/>
                  </a:lnTo>
                  <a:cubicBezTo>
                    <a:pt x="1477625" y="0"/>
                    <a:pt x="1510275" y="13524"/>
                    <a:pt x="1534347" y="37597"/>
                  </a:cubicBezTo>
                  <a:cubicBezTo>
                    <a:pt x="1558420" y="61669"/>
                    <a:pt x="1571944" y="94319"/>
                    <a:pt x="1571944" y="128363"/>
                  </a:cubicBezTo>
                  <a:lnTo>
                    <a:pt x="1571944" y="1217731"/>
                  </a:lnTo>
                  <a:cubicBezTo>
                    <a:pt x="1571944" y="1251775"/>
                    <a:pt x="1558420" y="1284425"/>
                    <a:pt x="1534347" y="1308498"/>
                  </a:cubicBezTo>
                  <a:cubicBezTo>
                    <a:pt x="1510275" y="1332570"/>
                    <a:pt x="1477625" y="1346094"/>
                    <a:pt x="1443581" y="1346094"/>
                  </a:cubicBezTo>
                  <a:lnTo>
                    <a:pt x="128363" y="1346094"/>
                  </a:lnTo>
                  <a:cubicBezTo>
                    <a:pt x="94319" y="1346094"/>
                    <a:pt x="61669" y="1332570"/>
                    <a:pt x="37597" y="1308498"/>
                  </a:cubicBezTo>
                  <a:cubicBezTo>
                    <a:pt x="13524" y="1284425"/>
                    <a:pt x="0" y="1251775"/>
                    <a:pt x="0" y="1217731"/>
                  </a:cubicBezTo>
                  <a:lnTo>
                    <a:pt x="0" y="128363"/>
                  </a:lnTo>
                  <a:cubicBezTo>
                    <a:pt x="0" y="94319"/>
                    <a:pt x="13524" y="61669"/>
                    <a:pt x="37597" y="37597"/>
                  </a:cubicBezTo>
                  <a:cubicBezTo>
                    <a:pt x="61669" y="13524"/>
                    <a:pt x="94319" y="0"/>
                    <a:pt x="1283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292929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1571944" cy="14222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3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342883" y="5087778"/>
            <a:ext cx="4656976" cy="1185401"/>
            <a:chOff x="0" y="0"/>
            <a:chExt cx="1411346" cy="35924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11346" cy="359248"/>
            </a:xfrm>
            <a:custGeom>
              <a:avLst/>
              <a:gdLst/>
              <a:ahLst/>
              <a:cxnLst/>
              <a:rect r="r" b="b" t="t" l="l"/>
              <a:pathLst>
                <a:path h="359248" w="1411346">
                  <a:moveTo>
                    <a:pt x="101409" y="0"/>
                  </a:moveTo>
                  <a:lnTo>
                    <a:pt x="1309937" y="0"/>
                  </a:lnTo>
                  <a:cubicBezTo>
                    <a:pt x="1336833" y="0"/>
                    <a:pt x="1362626" y="10684"/>
                    <a:pt x="1381644" y="29702"/>
                  </a:cubicBezTo>
                  <a:cubicBezTo>
                    <a:pt x="1400662" y="48720"/>
                    <a:pt x="1411346" y="74513"/>
                    <a:pt x="1411346" y="101409"/>
                  </a:cubicBezTo>
                  <a:lnTo>
                    <a:pt x="1411346" y="257840"/>
                  </a:lnTo>
                  <a:cubicBezTo>
                    <a:pt x="1411346" y="313846"/>
                    <a:pt x="1365944" y="359248"/>
                    <a:pt x="1309937" y="359248"/>
                  </a:cubicBezTo>
                  <a:lnTo>
                    <a:pt x="101409" y="359248"/>
                  </a:lnTo>
                  <a:cubicBezTo>
                    <a:pt x="45402" y="359248"/>
                    <a:pt x="0" y="313846"/>
                    <a:pt x="0" y="257840"/>
                  </a:cubicBezTo>
                  <a:lnTo>
                    <a:pt x="0" y="101409"/>
                  </a:lnTo>
                  <a:cubicBezTo>
                    <a:pt x="0" y="45402"/>
                    <a:pt x="45402" y="0"/>
                    <a:pt x="101409" y="0"/>
                  </a:cubicBezTo>
                  <a:close/>
                </a:path>
              </a:pathLst>
            </a:custGeom>
            <a:solidFill>
              <a:srgbClr val="496AF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1411346" cy="4354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3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4816633"/>
            <a:ext cx="5186897" cy="4441667"/>
            <a:chOff x="0" y="0"/>
            <a:chExt cx="1571944" cy="134609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71944" cy="1346094"/>
            </a:xfrm>
            <a:custGeom>
              <a:avLst/>
              <a:gdLst/>
              <a:ahLst/>
              <a:cxnLst/>
              <a:rect r="r" b="b" t="t" l="l"/>
              <a:pathLst>
                <a:path h="1346094" w="1571944">
                  <a:moveTo>
                    <a:pt x="128363" y="0"/>
                  </a:moveTo>
                  <a:lnTo>
                    <a:pt x="1443581" y="0"/>
                  </a:lnTo>
                  <a:cubicBezTo>
                    <a:pt x="1477625" y="0"/>
                    <a:pt x="1510275" y="13524"/>
                    <a:pt x="1534347" y="37597"/>
                  </a:cubicBezTo>
                  <a:cubicBezTo>
                    <a:pt x="1558420" y="61669"/>
                    <a:pt x="1571944" y="94319"/>
                    <a:pt x="1571944" y="128363"/>
                  </a:cubicBezTo>
                  <a:lnTo>
                    <a:pt x="1571944" y="1217731"/>
                  </a:lnTo>
                  <a:cubicBezTo>
                    <a:pt x="1571944" y="1251775"/>
                    <a:pt x="1558420" y="1284425"/>
                    <a:pt x="1534347" y="1308498"/>
                  </a:cubicBezTo>
                  <a:cubicBezTo>
                    <a:pt x="1510275" y="1332570"/>
                    <a:pt x="1477625" y="1346094"/>
                    <a:pt x="1443581" y="1346094"/>
                  </a:cubicBezTo>
                  <a:lnTo>
                    <a:pt x="128363" y="1346094"/>
                  </a:lnTo>
                  <a:cubicBezTo>
                    <a:pt x="94319" y="1346094"/>
                    <a:pt x="61669" y="1332570"/>
                    <a:pt x="37597" y="1308498"/>
                  </a:cubicBezTo>
                  <a:cubicBezTo>
                    <a:pt x="13524" y="1284425"/>
                    <a:pt x="0" y="1251775"/>
                    <a:pt x="0" y="1217731"/>
                  </a:cubicBezTo>
                  <a:lnTo>
                    <a:pt x="0" y="128363"/>
                  </a:lnTo>
                  <a:cubicBezTo>
                    <a:pt x="0" y="94319"/>
                    <a:pt x="13524" y="61669"/>
                    <a:pt x="37597" y="37597"/>
                  </a:cubicBezTo>
                  <a:cubicBezTo>
                    <a:pt x="61669" y="13524"/>
                    <a:pt x="94319" y="0"/>
                    <a:pt x="1283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292929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76200"/>
              <a:ext cx="1571944" cy="14222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3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99180" y="5087778"/>
            <a:ext cx="4656976" cy="1185401"/>
            <a:chOff x="0" y="0"/>
            <a:chExt cx="1411346" cy="35924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411346" cy="359248"/>
            </a:xfrm>
            <a:custGeom>
              <a:avLst/>
              <a:gdLst/>
              <a:ahLst/>
              <a:cxnLst/>
              <a:rect r="r" b="b" t="t" l="l"/>
              <a:pathLst>
                <a:path h="359248" w="1411346">
                  <a:moveTo>
                    <a:pt x="101409" y="0"/>
                  </a:moveTo>
                  <a:lnTo>
                    <a:pt x="1309937" y="0"/>
                  </a:lnTo>
                  <a:cubicBezTo>
                    <a:pt x="1336833" y="0"/>
                    <a:pt x="1362626" y="10684"/>
                    <a:pt x="1381644" y="29702"/>
                  </a:cubicBezTo>
                  <a:cubicBezTo>
                    <a:pt x="1400662" y="48720"/>
                    <a:pt x="1411346" y="74513"/>
                    <a:pt x="1411346" y="101409"/>
                  </a:cubicBezTo>
                  <a:lnTo>
                    <a:pt x="1411346" y="257840"/>
                  </a:lnTo>
                  <a:cubicBezTo>
                    <a:pt x="1411346" y="313846"/>
                    <a:pt x="1365944" y="359248"/>
                    <a:pt x="1309937" y="359248"/>
                  </a:cubicBezTo>
                  <a:lnTo>
                    <a:pt x="101409" y="359248"/>
                  </a:lnTo>
                  <a:cubicBezTo>
                    <a:pt x="45402" y="359248"/>
                    <a:pt x="0" y="313846"/>
                    <a:pt x="0" y="257840"/>
                  </a:cubicBezTo>
                  <a:lnTo>
                    <a:pt x="0" y="101409"/>
                  </a:lnTo>
                  <a:cubicBezTo>
                    <a:pt x="0" y="45402"/>
                    <a:pt x="45402" y="0"/>
                    <a:pt x="101409" y="0"/>
                  </a:cubicBezTo>
                  <a:close/>
                </a:path>
              </a:pathLst>
            </a:custGeom>
            <a:solidFill>
              <a:srgbClr val="496AF1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76200"/>
              <a:ext cx="1411346" cy="4354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3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6867829">
            <a:off x="17048550" y="-154350"/>
            <a:ext cx="1583058" cy="1125950"/>
          </a:xfrm>
          <a:custGeom>
            <a:avLst/>
            <a:gdLst/>
            <a:ahLst/>
            <a:cxnLst/>
            <a:rect r="r" b="b" t="t" l="l"/>
            <a:pathLst>
              <a:path h="1125950" w="1583058">
                <a:moveTo>
                  <a:pt x="0" y="0"/>
                </a:moveTo>
                <a:lnTo>
                  <a:pt x="1583058" y="0"/>
                </a:lnTo>
                <a:lnTo>
                  <a:pt x="1583058" y="1125950"/>
                </a:lnTo>
                <a:lnTo>
                  <a:pt x="0" y="11259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5077991">
            <a:off x="-893252" y="8851433"/>
            <a:ext cx="2633922" cy="1511213"/>
          </a:xfrm>
          <a:custGeom>
            <a:avLst/>
            <a:gdLst/>
            <a:ahLst/>
            <a:cxnLst/>
            <a:rect r="r" b="b" t="t" l="l"/>
            <a:pathLst>
              <a:path h="1511213" w="2633922">
                <a:moveTo>
                  <a:pt x="0" y="0"/>
                </a:moveTo>
                <a:lnTo>
                  <a:pt x="2633922" y="0"/>
                </a:lnTo>
                <a:lnTo>
                  <a:pt x="2633922" y="1511213"/>
                </a:lnTo>
                <a:lnTo>
                  <a:pt x="0" y="1511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299180" y="6519282"/>
            <a:ext cx="4656976" cy="2536722"/>
            <a:chOff x="0" y="0"/>
            <a:chExt cx="721487" cy="39300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21487" cy="393005"/>
            </a:xfrm>
            <a:custGeom>
              <a:avLst/>
              <a:gdLst/>
              <a:ahLst/>
              <a:cxnLst/>
              <a:rect r="r" b="b" t="t" l="l"/>
              <a:pathLst>
                <a:path h="393005" w="721487">
                  <a:moveTo>
                    <a:pt x="142969" y="0"/>
                  </a:moveTo>
                  <a:lnTo>
                    <a:pt x="578518" y="0"/>
                  </a:lnTo>
                  <a:cubicBezTo>
                    <a:pt x="616436" y="0"/>
                    <a:pt x="652801" y="15063"/>
                    <a:pt x="679613" y="41875"/>
                  </a:cubicBezTo>
                  <a:cubicBezTo>
                    <a:pt x="706425" y="68687"/>
                    <a:pt x="721487" y="105052"/>
                    <a:pt x="721487" y="142969"/>
                  </a:cubicBezTo>
                  <a:lnTo>
                    <a:pt x="721487" y="250035"/>
                  </a:lnTo>
                  <a:cubicBezTo>
                    <a:pt x="721487" y="328995"/>
                    <a:pt x="657478" y="393005"/>
                    <a:pt x="578518" y="393005"/>
                  </a:cubicBezTo>
                  <a:lnTo>
                    <a:pt x="142969" y="393005"/>
                  </a:lnTo>
                  <a:cubicBezTo>
                    <a:pt x="64010" y="393005"/>
                    <a:pt x="0" y="328995"/>
                    <a:pt x="0" y="250035"/>
                  </a:cubicBezTo>
                  <a:lnTo>
                    <a:pt x="0" y="142969"/>
                  </a:lnTo>
                  <a:cubicBezTo>
                    <a:pt x="0" y="64010"/>
                    <a:pt x="64010" y="0"/>
                    <a:pt x="142969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10926" r="0" b="-10926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6815512" y="6519282"/>
            <a:ext cx="4656976" cy="2536722"/>
            <a:chOff x="0" y="0"/>
            <a:chExt cx="721487" cy="39300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21487" cy="393005"/>
            </a:xfrm>
            <a:custGeom>
              <a:avLst/>
              <a:gdLst/>
              <a:ahLst/>
              <a:cxnLst/>
              <a:rect r="r" b="b" t="t" l="l"/>
              <a:pathLst>
                <a:path h="393005" w="721487">
                  <a:moveTo>
                    <a:pt x="142969" y="0"/>
                  </a:moveTo>
                  <a:lnTo>
                    <a:pt x="578518" y="0"/>
                  </a:lnTo>
                  <a:cubicBezTo>
                    <a:pt x="616436" y="0"/>
                    <a:pt x="652801" y="15063"/>
                    <a:pt x="679613" y="41875"/>
                  </a:cubicBezTo>
                  <a:cubicBezTo>
                    <a:pt x="706425" y="68687"/>
                    <a:pt x="721487" y="105052"/>
                    <a:pt x="721487" y="142969"/>
                  </a:cubicBezTo>
                  <a:lnTo>
                    <a:pt x="721487" y="250035"/>
                  </a:lnTo>
                  <a:cubicBezTo>
                    <a:pt x="721487" y="328995"/>
                    <a:pt x="657478" y="393005"/>
                    <a:pt x="578518" y="393005"/>
                  </a:cubicBezTo>
                  <a:lnTo>
                    <a:pt x="142969" y="393005"/>
                  </a:lnTo>
                  <a:cubicBezTo>
                    <a:pt x="64010" y="393005"/>
                    <a:pt x="0" y="328995"/>
                    <a:pt x="0" y="250035"/>
                  </a:cubicBezTo>
                  <a:lnTo>
                    <a:pt x="0" y="142969"/>
                  </a:lnTo>
                  <a:cubicBezTo>
                    <a:pt x="0" y="64010"/>
                    <a:pt x="64010" y="0"/>
                    <a:pt x="142969" y="0"/>
                  </a:cubicBezTo>
                  <a:close/>
                </a:path>
              </a:pathLst>
            </a:custGeom>
            <a:blipFill>
              <a:blip r:embed="rId9"/>
              <a:stretch>
                <a:fillRect l="-4471" t="0" r="-4471" b="0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2327998" y="6519282"/>
            <a:ext cx="4656976" cy="2536722"/>
            <a:chOff x="0" y="0"/>
            <a:chExt cx="721487" cy="39300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21487" cy="393005"/>
            </a:xfrm>
            <a:custGeom>
              <a:avLst/>
              <a:gdLst/>
              <a:ahLst/>
              <a:cxnLst/>
              <a:rect r="r" b="b" t="t" l="l"/>
              <a:pathLst>
                <a:path h="393005" w="721487">
                  <a:moveTo>
                    <a:pt x="142969" y="0"/>
                  </a:moveTo>
                  <a:lnTo>
                    <a:pt x="578518" y="0"/>
                  </a:lnTo>
                  <a:cubicBezTo>
                    <a:pt x="616436" y="0"/>
                    <a:pt x="652801" y="15063"/>
                    <a:pt x="679613" y="41875"/>
                  </a:cubicBezTo>
                  <a:cubicBezTo>
                    <a:pt x="706425" y="68687"/>
                    <a:pt x="721487" y="105052"/>
                    <a:pt x="721487" y="142969"/>
                  </a:cubicBezTo>
                  <a:lnTo>
                    <a:pt x="721487" y="250035"/>
                  </a:lnTo>
                  <a:cubicBezTo>
                    <a:pt x="721487" y="328995"/>
                    <a:pt x="657478" y="393005"/>
                    <a:pt x="578518" y="393005"/>
                  </a:cubicBezTo>
                  <a:lnTo>
                    <a:pt x="142969" y="393005"/>
                  </a:lnTo>
                  <a:cubicBezTo>
                    <a:pt x="64010" y="393005"/>
                    <a:pt x="0" y="328995"/>
                    <a:pt x="0" y="250035"/>
                  </a:cubicBezTo>
                  <a:lnTo>
                    <a:pt x="0" y="142969"/>
                  </a:lnTo>
                  <a:cubicBezTo>
                    <a:pt x="0" y="64010"/>
                    <a:pt x="64010" y="0"/>
                    <a:pt x="142969" y="0"/>
                  </a:cubicBezTo>
                  <a:close/>
                </a:path>
              </a:pathLst>
            </a:custGeom>
            <a:blipFill>
              <a:blip r:embed="rId10"/>
              <a:stretch>
                <a:fillRect l="-1754" t="0" r="-1754" b="0"/>
              </a:stretch>
            </a:blip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1028700" y="2390468"/>
            <a:ext cx="11043703" cy="2466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9999" spc="-599" b="true">
                <a:solidFill>
                  <a:srgbClr val="292929"/>
                </a:solidFill>
                <a:latin typeface="Telegraf Bold"/>
                <a:ea typeface="Telegraf Bold"/>
                <a:cs typeface="Telegraf Bold"/>
                <a:sym typeface="Telegraf Bold"/>
              </a:rPr>
              <a:t>Competencias e Intereses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513315" y="5470928"/>
            <a:ext cx="3261370" cy="408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9"/>
              </a:lnSpc>
            </a:pPr>
            <a:r>
              <a:rPr lang="en-US" b="true" sz="2899" spc="-28">
                <a:solidFill>
                  <a:srgbClr val="FFFBF7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Metodología Scrum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040686" y="5270903"/>
            <a:ext cx="3261370" cy="808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9"/>
              </a:lnSpc>
            </a:pPr>
            <a:r>
              <a:rPr lang="en-US" b="true" sz="2899" spc="-28">
                <a:solidFill>
                  <a:srgbClr val="FFFBF7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Versionamiento de Software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996983" y="5270903"/>
            <a:ext cx="3261370" cy="808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9"/>
              </a:lnSpc>
            </a:pPr>
            <a:r>
              <a:rPr lang="en-US" b="true" sz="2899" spc="-28">
                <a:solidFill>
                  <a:srgbClr val="FFFBF7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Desarrollo de Software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830497" y="3105528"/>
            <a:ext cx="4546957" cy="475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9"/>
              </a:lnSpc>
            </a:pPr>
            <a:r>
              <a:rPr lang="en-US" sz="3299" spc="-32" b="true">
                <a:solidFill>
                  <a:srgbClr val="FFFBF7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Borcelle Education App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855811" y="1157444"/>
            <a:ext cx="3557742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19"/>
              </a:lnSpc>
            </a:pPr>
            <a:r>
              <a:rPr lang="en-US" b="true" sz="2599" spc="-25">
                <a:solidFill>
                  <a:srgbClr val="292929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Capstone_002D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474785"/>
            <a:chOff x="0" y="0"/>
            <a:chExt cx="5542372" cy="19622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42372" cy="1962252"/>
            </a:xfrm>
            <a:custGeom>
              <a:avLst/>
              <a:gdLst/>
              <a:ahLst/>
              <a:cxnLst/>
              <a:rect r="r" b="b" t="t" l="l"/>
              <a:pathLst>
                <a:path h="1962252" w="5542372">
                  <a:moveTo>
                    <a:pt x="0" y="0"/>
                  </a:moveTo>
                  <a:lnTo>
                    <a:pt x="5542372" y="0"/>
                  </a:lnTo>
                  <a:lnTo>
                    <a:pt x="5542372" y="1962252"/>
                  </a:lnTo>
                  <a:lnTo>
                    <a:pt x="0" y="1962252"/>
                  </a:lnTo>
                  <a:close/>
                </a:path>
              </a:pathLst>
            </a:custGeom>
            <a:solidFill>
              <a:srgbClr val="496AF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5542372" cy="20384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144217" y="-2669432"/>
            <a:ext cx="9144217" cy="9144217"/>
          </a:xfrm>
          <a:custGeom>
            <a:avLst/>
            <a:gdLst/>
            <a:ahLst/>
            <a:cxnLst/>
            <a:rect r="r" b="b" t="t" l="l"/>
            <a:pathLst>
              <a:path h="9144217" w="9144217">
                <a:moveTo>
                  <a:pt x="0" y="0"/>
                </a:moveTo>
                <a:lnTo>
                  <a:pt x="9144217" y="0"/>
                </a:lnTo>
                <a:lnTo>
                  <a:pt x="9144217" y="9144217"/>
                </a:lnTo>
                <a:lnTo>
                  <a:pt x="0" y="9144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-2669432"/>
            <a:ext cx="9144217" cy="9144217"/>
          </a:xfrm>
          <a:custGeom>
            <a:avLst/>
            <a:gdLst/>
            <a:ahLst/>
            <a:cxnLst/>
            <a:rect r="r" b="b" t="t" l="l"/>
            <a:pathLst>
              <a:path h="9144217" w="9144217">
                <a:moveTo>
                  <a:pt x="0" y="0"/>
                </a:moveTo>
                <a:lnTo>
                  <a:pt x="9144217" y="0"/>
                </a:lnTo>
                <a:lnTo>
                  <a:pt x="9144217" y="9144217"/>
                </a:lnTo>
                <a:lnTo>
                  <a:pt x="0" y="9144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348836" y="4816633"/>
            <a:ext cx="5186897" cy="4441667"/>
            <a:chOff x="0" y="0"/>
            <a:chExt cx="1571944" cy="134609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71944" cy="1346094"/>
            </a:xfrm>
            <a:custGeom>
              <a:avLst/>
              <a:gdLst/>
              <a:ahLst/>
              <a:cxnLst/>
              <a:rect r="r" b="b" t="t" l="l"/>
              <a:pathLst>
                <a:path h="1346094" w="1571944">
                  <a:moveTo>
                    <a:pt x="128363" y="0"/>
                  </a:moveTo>
                  <a:lnTo>
                    <a:pt x="1443581" y="0"/>
                  </a:lnTo>
                  <a:cubicBezTo>
                    <a:pt x="1477625" y="0"/>
                    <a:pt x="1510275" y="13524"/>
                    <a:pt x="1534347" y="37597"/>
                  </a:cubicBezTo>
                  <a:cubicBezTo>
                    <a:pt x="1558420" y="61669"/>
                    <a:pt x="1571944" y="94319"/>
                    <a:pt x="1571944" y="128363"/>
                  </a:cubicBezTo>
                  <a:lnTo>
                    <a:pt x="1571944" y="1217731"/>
                  </a:lnTo>
                  <a:cubicBezTo>
                    <a:pt x="1571944" y="1251775"/>
                    <a:pt x="1558420" y="1284425"/>
                    <a:pt x="1534347" y="1308498"/>
                  </a:cubicBezTo>
                  <a:cubicBezTo>
                    <a:pt x="1510275" y="1332570"/>
                    <a:pt x="1477625" y="1346094"/>
                    <a:pt x="1443581" y="1346094"/>
                  </a:cubicBezTo>
                  <a:lnTo>
                    <a:pt x="128363" y="1346094"/>
                  </a:lnTo>
                  <a:cubicBezTo>
                    <a:pt x="94319" y="1346094"/>
                    <a:pt x="61669" y="1332570"/>
                    <a:pt x="37597" y="1308498"/>
                  </a:cubicBezTo>
                  <a:cubicBezTo>
                    <a:pt x="13524" y="1284425"/>
                    <a:pt x="0" y="1251775"/>
                    <a:pt x="0" y="1217731"/>
                  </a:cubicBezTo>
                  <a:lnTo>
                    <a:pt x="0" y="128363"/>
                  </a:lnTo>
                  <a:cubicBezTo>
                    <a:pt x="0" y="94319"/>
                    <a:pt x="13524" y="61669"/>
                    <a:pt x="37597" y="37597"/>
                  </a:cubicBezTo>
                  <a:cubicBezTo>
                    <a:pt x="61669" y="13524"/>
                    <a:pt x="94319" y="0"/>
                    <a:pt x="1283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292929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1571944" cy="14222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3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619316" y="5087778"/>
            <a:ext cx="4656976" cy="1185401"/>
            <a:chOff x="0" y="0"/>
            <a:chExt cx="1411346" cy="35924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11346" cy="359248"/>
            </a:xfrm>
            <a:custGeom>
              <a:avLst/>
              <a:gdLst/>
              <a:ahLst/>
              <a:cxnLst/>
              <a:rect r="r" b="b" t="t" l="l"/>
              <a:pathLst>
                <a:path h="359248" w="1411346">
                  <a:moveTo>
                    <a:pt x="101409" y="0"/>
                  </a:moveTo>
                  <a:lnTo>
                    <a:pt x="1309937" y="0"/>
                  </a:lnTo>
                  <a:cubicBezTo>
                    <a:pt x="1336833" y="0"/>
                    <a:pt x="1362626" y="10684"/>
                    <a:pt x="1381644" y="29702"/>
                  </a:cubicBezTo>
                  <a:cubicBezTo>
                    <a:pt x="1400662" y="48720"/>
                    <a:pt x="1411346" y="74513"/>
                    <a:pt x="1411346" y="101409"/>
                  </a:cubicBezTo>
                  <a:lnTo>
                    <a:pt x="1411346" y="257840"/>
                  </a:lnTo>
                  <a:cubicBezTo>
                    <a:pt x="1411346" y="313846"/>
                    <a:pt x="1365944" y="359248"/>
                    <a:pt x="1309937" y="359248"/>
                  </a:cubicBezTo>
                  <a:lnTo>
                    <a:pt x="101409" y="359248"/>
                  </a:lnTo>
                  <a:cubicBezTo>
                    <a:pt x="45402" y="359248"/>
                    <a:pt x="0" y="313846"/>
                    <a:pt x="0" y="257840"/>
                  </a:cubicBezTo>
                  <a:lnTo>
                    <a:pt x="0" y="101409"/>
                  </a:lnTo>
                  <a:cubicBezTo>
                    <a:pt x="0" y="45402"/>
                    <a:pt x="45402" y="0"/>
                    <a:pt x="101409" y="0"/>
                  </a:cubicBezTo>
                  <a:close/>
                </a:path>
              </a:pathLst>
            </a:custGeom>
            <a:solidFill>
              <a:srgbClr val="DBDA1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76200"/>
              <a:ext cx="1411346" cy="4354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3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52701" y="4816633"/>
            <a:ext cx="5186897" cy="4441667"/>
            <a:chOff x="0" y="0"/>
            <a:chExt cx="1571944" cy="134609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71944" cy="1346094"/>
            </a:xfrm>
            <a:custGeom>
              <a:avLst/>
              <a:gdLst/>
              <a:ahLst/>
              <a:cxnLst/>
              <a:rect r="r" b="b" t="t" l="l"/>
              <a:pathLst>
                <a:path h="1346094" w="1571944">
                  <a:moveTo>
                    <a:pt x="128363" y="0"/>
                  </a:moveTo>
                  <a:lnTo>
                    <a:pt x="1443581" y="0"/>
                  </a:lnTo>
                  <a:cubicBezTo>
                    <a:pt x="1477625" y="0"/>
                    <a:pt x="1510275" y="13524"/>
                    <a:pt x="1534347" y="37597"/>
                  </a:cubicBezTo>
                  <a:cubicBezTo>
                    <a:pt x="1558420" y="61669"/>
                    <a:pt x="1571944" y="94319"/>
                    <a:pt x="1571944" y="128363"/>
                  </a:cubicBezTo>
                  <a:lnTo>
                    <a:pt x="1571944" y="1217731"/>
                  </a:lnTo>
                  <a:cubicBezTo>
                    <a:pt x="1571944" y="1251775"/>
                    <a:pt x="1558420" y="1284425"/>
                    <a:pt x="1534347" y="1308498"/>
                  </a:cubicBezTo>
                  <a:cubicBezTo>
                    <a:pt x="1510275" y="1332570"/>
                    <a:pt x="1477625" y="1346094"/>
                    <a:pt x="1443581" y="1346094"/>
                  </a:cubicBezTo>
                  <a:lnTo>
                    <a:pt x="128363" y="1346094"/>
                  </a:lnTo>
                  <a:cubicBezTo>
                    <a:pt x="94319" y="1346094"/>
                    <a:pt x="61669" y="1332570"/>
                    <a:pt x="37597" y="1308498"/>
                  </a:cubicBezTo>
                  <a:cubicBezTo>
                    <a:pt x="13524" y="1284425"/>
                    <a:pt x="0" y="1251775"/>
                    <a:pt x="0" y="1217731"/>
                  </a:cubicBezTo>
                  <a:lnTo>
                    <a:pt x="0" y="128363"/>
                  </a:lnTo>
                  <a:cubicBezTo>
                    <a:pt x="0" y="94319"/>
                    <a:pt x="13524" y="61669"/>
                    <a:pt x="37597" y="37597"/>
                  </a:cubicBezTo>
                  <a:cubicBezTo>
                    <a:pt x="61669" y="13524"/>
                    <a:pt x="94319" y="0"/>
                    <a:pt x="1283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292929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76200"/>
              <a:ext cx="1571944" cy="14222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3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023181" y="5087778"/>
            <a:ext cx="4656976" cy="1185401"/>
            <a:chOff x="0" y="0"/>
            <a:chExt cx="1411346" cy="35924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11346" cy="359248"/>
            </a:xfrm>
            <a:custGeom>
              <a:avLst/>
              <a:gdLst/>
              <a:ahLst/>
              <a:cxnLst/>
              <a:rect r="r" b="b" t="t" l="l"/>
              <a:pathLst>
                <a:path h="359248" w="1411346">
                  <a:moveTo>
                    <a:pt x="101409" y="0"/>
                  </a:moveTo>
                  <a:lnTo>
                    <a:pt x="1309937" y="0"/>
                  </a:lnTo>
                  <a:cubicBezTo>
                    <a:pt x="1336833" y="0"/>
                    <a:pt x="1362626" y="10684"/>
                    <a:pt x="1381644" y="29702"/>
                  </a:cubicBezTo>
                  <a:cubicBezTo>
                    <a:pt x="1400662" y="48720"/>
                    <a:pt x="1411346" y="74513"/>
                    <a:pt x="1411346" y="101409"/>
                  </a:cubicBezTo>
                  <a:lnTo>
                    <a:pt x="1411346" y="257840"/>
                  </a:lnTo>
                  <a:cubicBezTo>
                    <a:pt x="1411346" y="313846"/>
                    <a:pt x="1365944" y="359248"/>
                    <a:pt x="1309937" y="359248"/>
                  </a:cubicBezTo>
                  <a:lnTo>
                    <a:pt x="101409" y="359248"/>
                  </a:lnTo>
                  <a:cubicBezTo>
                    <a:pt x="45402" y="359248"/>
                    <a:pt x="0" y="313846"/>
                    <a:pt x="0" y="257840"/>
                  </a:cubicBezTo>
                  <a:lnTo>
                    <a:pt x="0" y="101409"/>
                  </a:lnTo>
                  <a:cubicBezTo>
                    <a:pt x="0" y="45402"/>
                    <a:pt x="45402" y="0"/>
                    <a:pt x="101409" y="0"/>
                  </a:cubicBezTo>
                  <a:close/>
                </a:path>
              </a:pathLst>
            </a:custGeom>
            <a:solidFill>
              <a:srgbClr val="DBDA16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76200"/>
              <a:ext cx="1411346" cy="4354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3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-571479" y="9410700"/>
            <a:ext cx="2211920" cy="1065743"/>
          </a:xfrm>
          <a:custGeom>
            <a:avLst/>
            <a:gdLst/>
            <a:ahLst/>
            <a:cxnLst/>
            <a:rect r="r" b="b" t="t" l="l"/>
            <a:pathLst>
              <a:path h="1065743" w="2211920">
                <a:moveTo>
                  <a:pt x="0" y="0"/>
                </a:moveTo>
                <a:lnTo>
                  <a:pt x="2211920" y="0"/>
                </a:lnTo>
                <a:lnTo>
                  <a:pt x="2211920" y="1065743"/>
                </a:lnTo>
                <a:lnTo>
                  <a:pt x="0" y="10657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153882" y="9048441"/>
            <a:ext cx="2722832" cy="1790262"/>
          </a:xfrm>
          <a:custGeom>
            <a:avLst/>
            <a:gdLst/>
            <a:ahLst/>
            <a:cxnLst/>
            <a:rect r="r" b="b" t="t" l="l"/>
            <a:pathLst>
              <a:path h="1790262" w="2722832">
                <a:moveTo>
                  <a:pt x="0" y="0"/>
                </a:moveTo>
                <a:lnTo>
                  <a:pt x="2722832" y="0"/>
                </a:lnTo>
                <a:lnTo>
                  <a:pt x="2722832" y="1790262"/>
                </a:lnTo>
                <a:lnTo>
                  <a:pt x="0" y="17902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1317119" y="5290588"/>
            <a:ext cx="3261370" cy="808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9"/>
              </a:lnSpc>
            </a:pPr>
            <a:r>
              <a:rPr lang="en-US" b="true" sz="2899" spc="-28">
                <a:solidFill>
                  <a:srgbClr val="292929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Entregables Incrementales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686291" y="6417635"/>
            <a:ext cx="4511987" cy="1611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>
                <a:solidFill>
                  <a:srgbClr val="292929"/>
                </a:solidFill>
                <a:latin typeface="Neue Montreal"/>
                <a:ea typeface="Neue Montreal"/>
                <a:cs typeface="Neue Montreal"/>
                <a:sym typeface="Neue Montreal"/>
              </a:rPr>
              <a:t>A lo largo del proyecto y el desarrollo de los sprints podremos contar con diversos entregables ya sea avance del sistema o como prototipos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708258" y="5470928"/>
            <a:ext cx="3261370" cy="408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9"/>
              </a:lnSpc>
            </a:pPr>
            <a:r>
              <a:rPr lang="en-US" b="true" sz="2899" spc="-28">
                <a:solidFill>
                  <a:srgbClr val="292929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Creación de Sprints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926158" y="6398585"/>
            <a:ext cx="4851021" cy="1747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7"/>
              </a:lnSpc>
            </a:pPr>
            <a:r>
              <a:rPr lang="en-US" sz="2365" b="true">
                <a:solidFill>
                  <a:srgbClr val="292929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Crear sprints para la distribución de las tareas para realizarlas de manera continua en equipo con comunicacion efectiva.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17660" y="2195777"/>
            <a:ext cx="16241640" cy="2426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60"/>
              </a:lnSpc>
            </a:pPr>
            <a:r>
              <a:rPr lang="en-US" b="true" sz="18177" spc="-1090">
                <a:solidFill>
                  <a:srgbClr val="FFFBF7"/>
                </a:solidFill>
                <a:latin typeface="Telegraf Bold"/>
                <a:ea typeface="Telegraf Bold"/>
                <a:cs typeface="Telegraf Bold"/>
                <a:sym typeface="Telegraf Bold"/>
              </a:rPr>
              <a:t>Plan de Trabajo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18590" y="1932545"/>
            <a:ext cx="6494978" cy="6421909"/>
          </a:xfrm>
          <a:custGeom>
            <a:avLst/>
            <a:gdLst/>
            <a:ahLst/>
            <a:cxnLst/>
            <a:rect r="r" b="b" t="t" l="l"/>
            <a:pathLst>
              <a:path h="6421909" w="6494978">
                <a:moveTo>
                  <a:pt x="0" y="0"/>
                </a:moveTo>
                <a:lnTo>
                  <a:pt x="6494978" y="0"/>
                </a:lnTo>
                <a:lnTo>
                  <a:pt x="6494978" y="6421910"/>
                </a:lnTo>
                <a:lnTo>
                  <a:pt x="0" y="6421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22680" y="4665476"/>
            <a:ext cx="9216871" cy="2978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7"/>
              </a:lnSpc>
            </a:pPr>
            <a:r>
              <a:rPr lang="en-US" sz="12007" spc="-720" b="true">
                <a:solidFill>
                  <a:srgbClr val="292929"/>
                </a:solidFill>
                <a:latin typeface="Telegraf Bold"/>
                <a:ea typeface="Telegraf Bold"/>
                <a:cs typeface="Telegraf Bold"/>
                <a:sym typeface="Telegraf Bold"/>
              </a:rPr>
              <a:t>Propuesta de solucion.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18590" y="5811239"/>
            <a:ext cx="2211920" cy="1065743"/>
          </a:xfrm>
          <a:custGeom>
            <a:avLst/>
            <a:gdLst/>
            <a:ahLst/>
            <a:cxnLst/>
            <a:rect r="r" b="b" t="t" l="l"/>
            <a:pathLst>
              <a:path h="1065743" w="2211920">
                <a:moveTo>
                  <a:pt x="0" y="0"/>
                </a:moveTo>
                <a:lnTo>
                  <a:pt x="2211920" y="0"/>
                </a:lnTo>
                <a:lnTo>
                  <a:pt x="2211920" y="1065744"/>
                </a:lnTo>
                <a:lnTo>
                  <a:pt x="0" y="10657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DAGyoFHfuj0</dc:identifier>
  <dcterms:modified xsi:type="dcterms:W3CDTF">2011-08-01T06:04:30Z</dcterms:modified>
  <cp:revision>1</cp:revision>
  <dc:title>Presentación Capstone</dc:title>
</cp:coreProperties>
</file>